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Raleway"/>
      <p:regular r:id="rId18"/>
      <p:bold r:id="rId19"/>
      <p:italic r:id="rId20"/>
      <p:boldItalic r:id="rId21"/>
    </p:embeddedFont>
    <p:embeddedFont>
      <p:font typeface="Lobster"/>
      <p:regular r:id="rId22"/>
    </p:embeddedFont>
    <p:embeddedFont>
      <p:font typeface="Playfair Display"/>
      <p:regular r:id="rId23"/>
      <p:bold r:id="rId24"/>
      <p:italic r:id="rId25"/>
      <p:boldItalic r:id="rId26"/>
    </p:embeddedFont>
    <p:embeddedFont>
      <p:font typeface="Lato"/>
      <p:regular r:id="rId27"/>
      <p:bold r:id="rId28"/>
      <p:italic r:id="rId29"/>
      <p:boldItalic r:id="rId30"/>
    </p:embeddedFont>
    <p:embeddedFont>
      <p:font typeface="Merriweather Black"/>
      <p:bold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italic.fntdata"/><Relationship Id="rId22" Type="http://schemas.openxmlformats.org/officeDocument/2006/relationships/font" Target="fonts/Lobster-regular.fntdata"/><Relationship Id="rId21" Type="http://schemas.openxmlformats.org/officeDocument/2006/relationships/font" Target="fonts/Raleway-boldItalic.fntdata"/><Relationship Id="rId24" Type="http://schemas.openxmlformats.org/officeDocument/2006/relationships/font" Target="fonts/PlayfairDisplay-bold.fntdata"/><Relationship Id="rId23" Type="http://schemas.openxmlformats.org/officeDocument/2006/relationships/font" Target="fonts/PlayfairDisplay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layfairDisplay-boldItalic.fntdata"/><Relationship Id="rId25" Type="http://schemas.openxmlformats.org/officeDocument/2006/relationships/font" Target="fonts/PlayfairDisplay-italic.fntdata"/><Relationship Id="rId28" Type="http://schemas.openxmlformats.org/officeDocument/2006/relationships/font" Target="fonts/Lato-bold.fntdata"/><Relationship Id="rId27" Type="http://schemas.openxmlformats.org/officeDocument/2006/relationships/font" Target="fonts/La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erriweatherBlack-bold.fntdata"/><Relationship Id="rId30" Type="http://schemas.openxmlformats.org/officeDocument/2006/relationships/font" Target="fonts/La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MerriweatherBlack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aleway-bold.fntdata"/><Relationship Id="rId18" Type="http://schemas.openxmlformats.org/officeDocument/2006/relationships/font" Target="fonts/Raleway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5713a7388c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5713a7388c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5713a7388c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5713a7388c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Because HCI does have the option, we will focus on the qualitative impact it had on users rather than any </a:t>
            </a:r>
            <a:r>
              <a:rPr lang="en"/>
              <a:t>quantitative</a:t>
            </a:r>
            <a:r>
              <a:rPr lang="en"/>
              <a:t> evidence.</a:t>
            </a:r>
            <a:br>
              <a:rPr lang="en"/>
            </a:br>
            <a:r>
              <a:rPr lang="en"/>
              <a:t>I have never wanted to be alone so much in my life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I had to learn new curse words to express my new levels of frustration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I didn’t know that </a:t>
            </a:r>
            <a:r>
              <a:rPr b="1" lang="en"/>
              <a:t>code</a:t>
            </a:r>
            <a:r>
              <a:rPr lang="en"/>
              <a:t> rage was a thing…. I’m not sure it should be a thing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5713a7388c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5713a7388c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5713a7388c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5713a7388c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seems a douche bag has deleted the question slide so…we can’t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713a7388c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5713a7388c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Working Alone can make a researcher forget the blessing that comes from working alone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5713a7388c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5713a7388c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713a7388c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5713a7388c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713a7388c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5713a7388c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ato"/>
              <a:buChar char="●"/>
            </a:pPr>
            <a:r>
              <a:rPr b="1" lang="en" sz="24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Dynamic</a:t>
            </a:r>
            <a:endParaRPr b="1" sz="24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ato"/>
              <a:buChar char="●"/>
            </a:pPr>
            <a:r>
              <a:rPr b="1" lang="en" sz="24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Oblivious</a:t>
            </a:r>
            <a:endParaRPr b="1" sz="24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ato"/>
              <a:buChar char="●"/>
            </a:pPr>
            <a:r>
              <a:rPr b="1" lang="en" sz="24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Ubiquitous</a:t>
            </a:r>
            <a:endParaRPr b="1" sz="24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ato"/>
              <a:buChar char="●"/>
            </a:pPr>
            <a:r>
              <a:rPr b="1" lang="en" sz="24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Coding</a:t>
            </a:r>
            <a:endParaRPr b="1" sz="24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ato"/>
              <a:buChar char="●"/>
            </a:pPr>
            <a:r>
              <a:rPr b="1" lang="en" sz="24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Heuristic</a:t>
            </a:r>
            <a:endParaRPr b="1" sz="24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ato"/>
              <a:buChar char="●"/>
            </a:pPr>
            <a:r>
              <a:rPr b="1" lang="en" sz="24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Enablement</a:t>
            </a:r>
            <a:endParaRPr b="1" sz="24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Ask yourself this important question:</a:t>
            </a:r>
            <a:br>
              <a:rPr lang="en"/>
            </a:br>
            <a:br>
              <a:rPr lang="en"/>
            </a:br>
            <a:r>
              <a:rPr lang="en"/>
              <a:t>Would my project be more effective if I had DOUCHE in my life?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5713a7388c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5713a7388c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patented Bag systems: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Blatant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Aggressor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Genome Simulators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Takes creative “solutions” from those that have finished their CS 100 or equivalent courses with 50% or less and has them come up with “unique” solutions….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713a7388c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5713a7388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713a7388c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713a7388c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Innovations in HCI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625" y="3172900"/>
            <a:ext cx="8060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Cornell… .Distinction in Paradigm Shifting, or something to that </a:t>
            </a:r>
            <a:r>
              <a:rPr lang="en" sz="2000"/>
              <a:t>effect</a:t>
            </a:r>
            <a:endParaRPr sz="2000"/>
          </a:p>
        </p:txBody>
      </p:sp>
      <p:sp>
        <p:nvSpPr>
          <p:cNvPr id="88" name="Google Shape;88;p13"/>
          <p:cNvSpPr txBox="1"/>
          <p:nvPr/>
        </p:nvSpPr>
        <p:spPr>
          <a:xfrm>
            <a:off x="4000600" y="4194825"/>
            <a:ext cx="4926300" cy="6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3"/>
                </a:solidFill>
                <a:latin typeface="Lobster"/>
                <a:ea typeface="Lobster"/>
                <a:cs typeface="Lobster"/>
                <a:sym typeface="Lobster"/>
              </a:rPr>
              <a:t>A Paid Advertisement from some of your advisors</a:t>
            </a:r>
            <a:endParaRPr b="1" sz="1800">
              <a:solidFill>
                <a:schemeClr val="accent3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/>
          <p:nvPr/>
        </p:nvSpPr>
        <p:spPr>
          <a:xfrm>
            <a:off x="2026225" y="640350"/>
            <a:ext cx="34527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Merriweather Black"/>
                <a:ea typeface="Merriweather Black"/>
                <a:cs typeface="Merriweather Black"/>
                <a:sym typeface="Merriweather Black"/>
              </a:rPr>
              <a:t>Experience</a:t>
            </a:r>
            <a:endParaRPr sz="3600">
              <a:latin typeface="Merriweather Black"/>
              <a:ea typeface="Merriweather Black"/>
              <a:cs typeface="Merriweather Black"/>
              <a:sym typeface="Merriweather Black"/>
            </a:endParaRPr>
          </a:p>
        </p:txBody>
      </p:sp>
      <p:pic>
        <p:nvPicPr>
          <p:cNvPr id="146" name="Google Shape;14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2750" y="1369825"/>
            <a:ext cx="6255575" cy="325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Conclusion</a:t>
            </a:r>
            <a:endParaRPr sz="3000"/>
          </a:p>
        </p:txBody>
      </p:sp>
      <p:sp>
        <p:nvSpPr>
          <p:cNvPr id="152" name="Google Shape;152;p23"/>
          <p:cNvSpPr txBox="1"/>
          <p:nvPr>
            <p:ph idx="1" type="body"/>
          </p:nvPr>
        </p:nvSpPr>
        <p:spPr>
          <a:xfrm>
            <a:off x="721225" y="2380475"/>
            <a:ext cx="7586700" cy="19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layfair Display"/>
                <a:ea typeface="Playfair Display"/>
                <a:cs typeface="Playfair Display"/>
                <a:sym typeface="Playfair Display"/>
              </a:rPr>
              <a:t>Language... has created the word </a:t>
            </a:r>
            <a:r>
              <a:rPr i="1" lang="en" sz="2400">
                <a:latin typeface="Playfair Display"/>
                <a:ea typeface="Playfair Display"/>
                <a:cs typeface="Playfair Display"/>
                <a:sym typeface="Playfair Display"/>
              </a:rPr>
              <a:t>'loneliness'</a:t>
            </a:r>
            <a:r>
              <a:rPr lang="en" sz="2400">
                <a:latin typeface="Playfair Display"/>
                <a:ea typeface="Playfair Display"/>
                <a:cs typeface="Playfair Display"/>
                <a:sym typeface="Playfair Display"/>
              </a:rPr>
              <a:t> to express the pain of being alone. And it has created the word </a:t>
            </a:r>
            <a:r>
              <a:rPr i="1" lang="en" sz="2400">
                <a:latin typeface="Playfair Display"/>
                <a:ea typeface="Playfair Display"/>
                <a:cs typeface="Playfair Display"/>
                <a:sym typeface="Playfair Display"/>
              </a:rPr>
              <a:t>'solitude' </a:t>
            </a:r>
            <a:r>
              <a:rPr lang="en" sz="2400">
                <a:latin typeface="Playfair Display"/>
                <a:ea typeface="Playfair Display"/>
                <a:cs typeface="Playfair Display"/>
                <a:sym typeface="Playfair Display"/>
              </a:rPr>
              <a:t>to express the glory of being alone. </a:t>
            </a:r>
            <a:endParaRPr sz="24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Paul Tillich</a:t>
            </a:r>
            <a:endParaRPr sz="18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/>
          <p:nvPr>
            <p:ph type="ctrTitle"/>
          </p:nvPr>
        </p:nvSpPr>
        <p:spPr>
          <a:xfrm>
            <a:off x="409475" y="1297850"/>
            <a:ext cx="8033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&lt;Your Slide has been </a:t>
            </a:r>
            <a:r>
              <a:rPr lang="en">
                <a:solidFill>
                  <a:srgbClr val="FF0000"/>
                </a:solidFill>
              </a:rPr>
              <a:t>deleted</a:t>
            </a:r>
            <a:r>
              <a:rPr lang="en">
                <a:solidFill>
                  <a:srgbClr val="000000"/>
                </a:solidFill>
              </a:rPr>
              <a:t>&gt;</a:t>
            </a:r>
            <a:br>
              <a:rPr lang="en"/>
            </a:br>
            <a:endParaRPr/>
          </a:p>
        </p:txBody>
      </p:sp>
      <p:pic>
        <p:nvPicPr>
          <p:cNvPr id="158" name="Google Shape;15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5800" y="2477725"/>
            <a:ext cx="3778200" cy="2665776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Working Alone</a:t>
            </a:r>
            <a:endParaRPr sz="3000"/>
          </a:p>
        </p:txBody>
      </p:sp>
      <p:sp>
        <p:nvSpPr>
          <p:cNvPr id="94" name="Google Shape;94;p14"/>
          <p:cNvSpPr txBox="1"/>
          <p:nvPr>
            <p:ph idx="1" type="body"/>
          </p:nvPr>
        </p:nvSpPr>
        <p:spPr>
          <a:xfrm>
            <a:off x="729450" y="2078875"/>
            <a:ext cx="36651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Isolation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Creativity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Memory Capacity </a:t>
            </a:r>
            <a:endParaRPr sz="2400"/>
          </a:p>
        </p:txBody>
      </p:sp>
      <p:pic>
        <p:nvPicPr>
          <p:cNvPr id="95" name="Google Shape;9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3600" y="0"/>
            <a:ext cx="4680395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8925" y="563425"/>
            <a:ext cx="7302400" cy="356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>
            <p:ph type="title"/>
          </p:nvPr>
        </p:nvSpPr>
        <p:spPr>
          <a:xfrm>
            <a:off x="5423550" y="899650"/>
            <a:ext cx="26043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What If…. </a:t>
            </a:r>
            <a:endParaRPr sz="3000"/>
          </a:p>
        </p:txBody>
      </p:sp>
      <p:sp>
        <p:nvSpPr>
          <p:cNvPr id="106" name="Google Shape;106;p16"/>
          <p:cNvSpPr txBox="1"/>
          <p:nvPr>
            <p:ph idx="1" type="body"/>
          </p:nvPr>
        </p:nvSpPr>
        <p:spPr>
          <a:xfrm>
            <a:off x="4381500" y="2078875"/>
            <a:ext cx="42711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Machine Learning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Project Development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Simulate “certain” human actors</a:t>
            </a:r>
            <a:endParaRPr sz="2000"/>
          </a:p>
        </p:txBody>
      </p:sp>
      <p:pic>
        <p:nvPicPr>
          <p:cNvPr id="107" name="Google Shape;10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88100"/>
            <a:ext cx="4572000" cy="465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idx="1" type="body"/>
          </p:nvPr>
        </p:nvSpPr>
        <p:spPr>
          <a:xfrm>
            <a:off x="729450" y="2078875"/>
            <a:ext cx="3037200" cy="26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Dynamic</a:t>
            </a:r>
            <a:endParaRPr b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Oblivious</a:t>
            </a:r>
            <a:endParaRPr b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Ubiquitous</a:t>
            </a:r>
            <a:endParaRPr b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Coding</a:t>
            </a:r>
            <a:endParaRPr b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Heuristic</a:t>
            </a:r>
            <a:endParaRPr b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" sz="2400"/>
              <a:t>Enablement</a:t>
            </a:r>
            <a:endParaRPr b="1" sz="2400"/>
          </a:p>
        </p:txBody>
      </p:sp>
      <p:pic>
        <p:nvPicPr>
          <p:cNvPr id="113" name="Google Shape;11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9650" y="486475"/>
            <a:ext cx="3764350" cy="4657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/>
          <p:nvPr>
            <p:ph type="ctrTitle"/>
          </p:nvPr>
        </p:nvSpPr>
        <p:spPr>
          <a:xfrm>
            <a:off x="729450" y="1322450"/>
            <a:ext cx="3237900" cy="85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D.O.U.C.H.E.</a:t>
            </a:r>
            <a:endParaRPr/>
          </a:p>
        </p:txBody>
      </p:sp>
      <p:sp>
        <p:nvSpPr>
          <p:cNvPr id="119" name="Google Shape;119;p18"/>
          <p:cNvSpPr txBox="1"/>
          <p:nvPr>
            <p:ph idx="1" type="subTitle"/>
          </p:nvPr>
        </p:nvSpPr>
        <p:spPr>
          <a:xfrm>
            <a:off x="729625" y="3172900"/>
            <a:ext cx="7688100" cy="100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User Reviews</a:t>
            </a:r>
            <a:endParaRPr b="1" sz="24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“A rewarding experience for the soul”</a:t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5175" y="2781726"/>
            <a:ext cx="2973350" cy="2225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4875" y="1931775"/>
            <a:ext cx="3409123" cy="2139574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9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</a:t>
            </a:r>
            <a:endParaRPr/>
          </a:p>
        </p:txBody>
      </p:sp>
      <p:sp>
        <p:nvSpPr>
          <p:cNvPr id="127" name="Google Shape;127;p19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Blatant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Aggressor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Genome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Simulators</a:t>
            </a:r>
            <a:endParaRPr sz="1800"/>
          </a:p>
        </p:txBody>
      </p:sp>
      <p:pic>
        <p:nvPicPr>
          <p:cNvPr id="128" name="Google Shape;128;p19"/>
          <p:cNvPicPr preferRelativeResize="0"/>
          <p:nvPr/>
        </p:nvPicPr>
        <p:blipFill rotWithShape="1">
          <a:blip r:embed="rId5">
            <a:alphaModFix/>
          </a:blip>
          <a:srcRect b="6716" l="0" r="-1864" t="0"/>
          <a:stretch/>
        </p:blipFill>
        <p:spPr>
          <a:xfrm>
            <a:off x="3615275" y="517750"/>
            <a:ext cx="2671224" cy="258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0"/>
          <p:cNvPicPr preferRelativeResize="0"/>
          <p:nvPr/>
        </p:nvPicPr>
        <p:blipFill rotWithShape="1">
          <a:blip r:embed="rId3">
            <a:alphaModFix/>
          </a:blip>
          <a:srcRect b="12203" l="0" r="0" t="0"/>
          <a:stretch/>
        </p:blipFill>
        <p:spPr>
          <a:xfrm>
            <a:off x="796275" y="190450"/>
            <a:ext cx="7570476" cy="4707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D.O.U.C.H.E. bags</a:t>
            </a:r>
            <a:endParaRPr/>
          </a:p>
        </p:txBody>
      </p:sp>
      <p:sp>
        <p:nvSpPr>
          <p:cNvPr id="139" name="Google Shape;139;p21"/>
          <p:cNvSpPr txBox="1"/>
          <p:nvPr>
            <p:ph idx="1" type="body"/>
          </p:nvPr>
        </p:nvSpPr>
        <p:spPr>
          <a:xfrm>
            <a:off x="721225" y="2781725"/>
            <a:ext cx="36903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Tunable Design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Changes code to incorrect formatting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Enhances the scope of for and while loops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Global variable </a:t>
            </a:r>
            <a:r>
              <a:rPr b="1" lang="en"/>
              <a:t>“adjustments”</a:t>
            </a:r>
            <a:endParaRPr b="1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Merges in conflicting code by accepting </a:t>
            </a:r>
            <a:r>
              <a:rPr b="1" lang="en"/>
              <a:t>all</a:t>
            </a:r>
            <a:r>
              <a:rPr lang="en"/>
              <a:t> changes</a:t>
            </a:r>
            <a:endParaRPr/>
          </a:p>
        </p:txBody>
      </p:sp>
      <p:pic>
        <p:nvPicPr>
          <p:cNvPr id="140" name="Google Shape;14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6325" y="491200"/>
            <a:ext cx="4427674" cy="465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