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9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33042-B740-4AE9-B028-F543B174391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661A-C950-477F-AB3D-A52A7474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661A-C950-477F-AB3D-A52A7474FD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89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581150"/>
            <a:ext cx="4041647" cy="3013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581150"/>
            <a:ext cx="4041648" cy="3013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5CD15D-8F29-4F24-83D9-31A0427B536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62993A-843D-4C02-82E9-8B4E7B91D4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Wavelength-Based Traffic Multiplexing on Avian Carriers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Edward </a:t>
            </a:r>
            <a:r>
              <a:rPr lang="en-US" dirty="0" err="1" smtClean="0"/>
              <a:t>Tremel</a:t>
            </a:r>
            <a:r>
              <a:rPr lang="en-US" dirty="0" smtClean="0"/>
              <a:t> – Cornell University</a:t>
            </a:r>
          </a:p>
          <a:p>
            <a:r>
              <a:rPr lang="en-US" dirty="0" smtClean="0"/>
              <a:t>David Winkler – Cornell Lab of Ornithology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3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Assign different traffic classes to different kinds of birds</a:t>
            </a:r>
          </a:p>
          <a:p>
            <a:r>
              <a:rPr lang="en-US" dirty="0" smtClean="0"/>
              <a:t>Increase throughput while maintaining per-flow latency</a:t>
            </a:r>
            <a:endParaRPr lang="en-US" dirty="0"/>
          </a:p>
        </p:txBody>
      </p:sp>
      <p:pic>
        <p:nvPicPr>
          <p:cNvPr id="6146" name="Picture 2" descr="Happy Little Flock Photo By Bonnie Barry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56428"/>
            <a:ext cx="4041775" cy="26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257800" y="333375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00800" y="348615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91400" y="348615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91200" y="4171950"/>
            <a:ext cx="1828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Different flows sharing a common medium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715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networking data: an important traffic class</a:t>
            </a:r>
          </a:p>
          <a:p>
            <a:r>
              <a:rPr lang="en-US" dirty="0" smtClean="0"/>
              <a:t>All Social Networks are blue</a:t>
            </a:r>
          </a:p>
          <a:p>
            <a:r>
              <a:rPr lang="en-US" dirty="0" smtClean="0"/>
              <a:t>Therefore blue is the best color for social network traffic</a:t>
            </a:r>
            <a:endParaRPr lang="en-US" dirty="0"/>
          </a:p>
        </p:txBody>
      </p:sp>
      <p:pic>
        <p:nvPicPr>
          <p:cNvPr id="2050" name="Picture 2" descr="Image result for facebook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4950"/>
            <a:ext cx="3276600" cy="12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57524"/>
            <a:ext cx="225688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inke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80" y="26479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4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Networks: Blue Jays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Blue</a:t>
            </a:r>
          </a:p>
          <a:p>
            <a:r>
              <a:rPr lang="en-US" dirty="0" smtClean="0"/>
              <a:t>High capacity</a:t>
            </a:r>
          </a:p>
          <a:p>
            <a:r>
              <a:rPr lang="en-US" dirty="0" smtClean="0"/>
              <a:t>Loud</a:t>
            </a:r>
          </a:p>
          <a:p>
            <a:r>
              <a:rPr lang="en-US" dirty="0" smtClean="0"/>
              <a:t>Announce their presence</a:t>
            </a:r>
          </a:p>
        </p:txBody>
      </p:sp>
      <p:pic>
        <p:nvPicPr>
          <p:cNvPr id="1026" name="Picture 2" descr="Image result for blue jay with peanut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49010"/>
            <a:ext cx="4041775" cy="26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77200" y="3181350"/>
            <a:ext cx="152400" cy="618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848600" y="3799430"/>
            <a:ext cx="11430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Jumbo packet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755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High-Priority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Cardinals</a:t>
            </a:r>
          </a:p>
          <a:p>
            <a:r>
              <a:rPr lang="en-US" dirty="0" smtClean="0"/>
              <a:t>Red = important</a:t>
            </a:r>
          </a:p>
          <a:p>
            <a:r>
              <a:rPr lang="en-US" dirty="0" smtClean="0"/>
              <a:t>Year-round availability</a:t>
            </a:r>
          </a:p>
          <a:p>
            <a:r>
              <a:rPr lang="en-US" dirty="0" smtClean="0"/>
              <a:t>Stay in couples</a:t>
            </a:r>
          </a:p>
          <a:p>
            <a:pPr lvl="1"/>
            <a:r>
              <a:rPr lang="en-US" dirty="0" smtClean="0"/>
              <a:t>Redundancy, fault-tolerance</a:t>
            </a:r>
            <a:endParaRPr lang="en-US" dirty="0"/>
          </a:p>
        </p:txBody>
      </p:sp>
      <p:pic>
        <p:nvPicPr>
          <p:cNvPr id="4098" name="Picture 2" descr="Image result for cardinal coupl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17357"/>
            <a:ext cx="35052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3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Blackbird singing in the dead of night</a:t>
            </a:r>
          </a:p>
          <a:p>
            <a:r>
              <a:rPr lang="en-US" dirty="0" smtClean="0"/>
              <a:t>Well-suited for carrying audio traffic</a:t>
            </a:r>
          </a:p>
          <a:p>
            <a:endParaRPr lang="en-US" dirty="0"/>
          </a:p>
        </p:txBody>
      </p:sp>
      <p:pic>
        <p:nvPicPr>
          <p:cNvPr id="5122" name="Picture 2" descr="Image result for blackbird singi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50938"/>
            <a:ext cx="4041775" cy="2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4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Goshawks, </a:t>
            </a:r>
            <a:r>
              <a:rPr lang="en-US" dirty="0" err="1" smtClean="0"/>
              <a:t>sparrowhawks</a:t>
            </a:r>
            <a:r>
              <a:rPr lang="en-US" dirty="0" smtClean="0"/>
              <a:t>, and other </a:t>
            </a:r>
            <a:r>
              <a:rPr lang="en-US" i="1" dirty="0" err="1" smtClean="0"/>
              <a:t>accipter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Hunt and kill avian packets deemed to be unwanted</a:t>
            </a:r>
            <a:endParaRPr lang="en-US" dirty="0"/>
          </a:p>
        </p:txBody>
      </p:sp>
      <p:pic>
        <p:nvPicPr>
          <p:cNvPr id="7170" name="Picture 2" descr="Image result for cooper's hawk divin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11771" r="29380" b="13078"/>
          <a:stretch/>
        </p:blipFill>
        <p:spPr bwMode="auto">
          <a:xfrm>
            <a:off x="6705600" y="1581150"/>
            <a:ext cx="1872044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parrowhawk d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t="14165" r="20923" b="12395"/>
          <a:stretch/>
        </p:blipFill>
        <p:spPr bwMode="auto">
          <a:xfrm>
            <a:off x="6781800" y="3257550"/>
            <a:ext cx="1543050" cy="17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northern goshawk pounc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90750"/>
            <a:ext cx="16459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10200" y="3943350"/>
            <a:ext cx="365760" cy="450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0" y="4394282"/>
            <a:ext cx="1066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Malicious packet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157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vs. </a:t>
            </a:r>
            <a:r>
              <a:rPr lang="en-US" dirty="0" err="1" smtClean="0"/>
              <a:t>IPoAC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581150"/>
            <a:ext cx="4038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5123" y="1581150"/>
            <a:ext cx="4038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02804" y="165735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2804" y="409575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266" y="4094907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55604" y="4094907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4904" y="4094907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203" y="394335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4203" y="165735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21804" y="2800350"/>
            <a:ext cx="380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0.5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8820" y="3371850"/>
            <a:ext cx="478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0.25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820" y="2228850"/>
            <a:ext cx="478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0.75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9543" y="2186902"/>
            <a:ext cx="338554" cy="13058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dirty="0" smtClean="0"/>
              <a:t>Cumulative Probability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79004" y="4341969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Bandwidth (kbps)</a:t>
            </a:r>
            <a:endParaRPr lang="en-US" sz="105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74457" y="1657349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74457" y="4095749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64919" y="407812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8527257" y="407812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1787" y="407812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45856" y="394334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950619" y="165734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5123" y="2800349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0.5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5123" y="3371849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0.25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4725123" y="2228849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0.75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38246" y="2186901"/>
            <a:ext cx="338554" cy="13058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 dirty="0" smtClean="0"/>
              <a:t>Cumulative probability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250657" y="4341969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Bandwidth (kbps)</a:t>
            </a:r>
            <a:endParaRPr lang="en-US" sz="1050" dirty="0"/>
          </a:p>
        </p:txBody>
      </p:sp>
      <p:sp>
        <p:nvSpPr>
          <p:cNvPr id="53" name="Freeform 52"/>
          <p:cNvSpPr/>
          <p:nvPr/>
        </p:nvSpPr>
        <p:spPr>
          <a:xfrm>
            <a:off x="802804" y="1693115"/>
            <a:ext cx="3692996" cy="2353842"/>
          </a:xfrm>
          <a:custGeom>
            <a:avLst/>
            <a:gdLst>
              <a:gd name="connsiteX0" fmla="*/ 0 w 3692996"/>
              <a:gd name="connsiteY0" fmla="*/ 2353842 h 2353842"/>
              <a:gd name="connsiteX1" fmla="*/ 1156274 w 3692996"/>
              <a:gd name="connsiteY1" fmla="*/ 2318446 h 2353842"/>
              <a:gd name="connsiteX2" fmla="*/ 1592826 w 3692996"/>
              <a:gd name="connsiteY2" fmla="*/ 1934988 h 2353842"/>
              <a:gd name="connsiteX3" fmla="*/ 2088372 w 3692996"/>
              <a:gd name="connsiteY3" fmla="*/ 1014689 h 2353842"/>
              <a:gd name="connsiteX4" fmla="*/ 2589817 w 3692996"/>
              <a:gd name="connsiteY4" fmla="*/ 530942 h 2353842"/>
              <a:gd name="connsiteX5" fmla="*/ 3262344 w 3692996"/>
              <a:gd name="connsiteY5" fmla="*/ 182880 h 2353842"/>
              <a:gd name="connsiteX6" fmla="*/ 3692996 w 3692996"/>
              <a:gd name="connsiteY6" fmla="*/ 0 h 235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996" h="2353842">
                <a:moveTo>
                  <a:pt x="0" y="2353842"/>
                </a:moveTo>
                <a:lnTo>
                  <a:pt x="1156274" y="2318446"/>
                </a:lnTo>
                <a:cubicBezTo>
                  <a:pt x="1421745" y="2248637"/>
                  <a:pt x="1437476" y="2152281"/>
                  <a:pt x="1592826" y="1934988"/>
                </a:cubicBezTo>
                <a:cubicBezTo>
                  <a:pt x="1748176" y="1717695"/>
                  <a:pt x="1922207" y="1248697"/>
                  <a:pt x="2088372" y="1014689"/>
                </a:cubicBezTo>
                <a:cubicBezTo>
                  <a:pt x="2254537" y="780681"/>
                  <a:pt x="2394155" y="669577"/>
                  <a:pt x="2589817" y="530942"/>
                </a:cubicBezTo>
                <a:cubicBezTo>
                  <a:pt x="2785479" y="392307"/>
                  <a:pt x="3078481" y="271370"/>
                  <a:pt x="3262344" y="182880"/>
                </a:cubicBezTo>
                <a:cubicBezTo>
                  <a:pt x="3446207" y="94390"/>
                  <a:pt x="3569601" y="47195"/>
                  <a:pt x="3692996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203012" y="1700759"/>
            <a:ext cx="3433424" cy="2357997"/>
          </a:xfrm>
          <a:custGeom>
            <a:avLst/>
            <a:gdLst>
              <a:gd name="connsiteX0" fmla="*/ 0 w 3433424"/>
              <a:gd name="connsiteY0" fmla="*/ 2357997 h 2357997"/>
              <a:gd name="connsiteX1" fmla="*/ 454250 w 3433424"/>
              <a:gd name="connsiteY1" fmla="*/ 2116124 h 2357997"/>
              <a:gd name="connsiteX2" fmla="*/ 1026487 w 3433424"/>
              <a:gd name="connsiteY2" fmla="*/ 1626477 h 2357997"/>
              <a:gd name="connsiteX3" fmla="*/ 1527933 w 3433424"/>
              <a:gd name="connsiteY3" fmla="*/ 930353 h 2357997"/>
              <a:gd name="connsiteX4" fmla="*/ 2041176 w 3433424"/>
              <a:gd name="connsiteY4" fmla="*/ 328619 h 2357997"/>
              <a:gd name="connsiteX5" fmla="*/ 2701904 w 3433424"/>
              <a:gd name="connsiteY5" fmla="*/ 45450 h 2357997"/>
              <a:gd name="connsiteX6" fmla="*/ 3433424 w 3433424"/>
              <a:gd name="connsiteY6" fmla="*/ 4155 h 23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3424" h="2357997">
                <a:moveTo>
                  <a:pt x="0" y="2357997"/>
                </a:moveTo>
                <a:cubicBezTo>
                  <a:pt x="141584" y="2298020"/>
                  <a:pt x="283169" y="2238044"/>
                  <a:pt x="454250" y="2116124"/>
                </a:cubicBezTo>
                <a:cubicBezTo>
                  <a:pt x="625331" y="1994204"/>
                  <a:pt x="847540" y="1824105"/>
                  <a:pt x="1026487" y="1626477"/>
                </a:cubicBezTo>
                <a:cubicBezTo>
                  <a:pt x="1205434" y="1428849"/>
                  <a:pt x="1358818" y="1146663"/>
                  <a:pt x="1527933" y="930353"/>
                </a:cubicBezTo>
                <a:cubicBezTo>
                  <a:pt x="1697048" y="714043"/>
                  <a:pt x="1845514" y="476103"/>
                  <a:pt x="2041176" y="328619"/>
                </a:cubicBezTo>
                <a:cubicBezTo>
                  <a:pt x="2236838" y="181135"/>
                  <a:pt x="2469863" y="99527"/>
                  <a:pt x="2701904" y="45450"/>
                </a:cubicBezTo>
                <a:cubicBezTo>
                  <a:pt x="2933945" y="-8627"/>
                  <a:pt x="3183684" y="-2236"/>
                  <a:pt x="3433424" y="415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309200" y="1775706"/>
            <a:ext cx="3297739" cy="2277151"/>
          </a:xfrm>
          <a:custGeom>
            <a:avLst/>
            <a:gdLst>
              <a:gd name="connsiteX0" fmla="*/ 0 w 3297739"/>
              <a:gd name="connsiteY0" fmla="*/ 2277151 h 2277151"/>
              <a:gd name="connsiteX1" fmla="*/ 1050085 w 3297739"/>
              <a:gd name="connsiteY1" fmla="*/ 2011680 h 2277151"/>
              <a:gd name="connsiteX2" fmla="*/ 1439443 w 3297739"/>
              <a:gd name="connsiteY2" fmla="*/ 1492537 h 2277151"/>
              <a:gd name="connsiteX3" fmla="*/ 1923190 w 3297739"/>
              <a:gd name="connsiteY3" fmla="*/ 731520 h 2277151"/>
              <a:gd name="connsiteX4" fmla="*/ 2513125 w 3297739"/>
              <a:gd name="connsiteY4" fmla="*/ 129786 h 2277151"/>
              <a:gd name="connsiteX5" fmla="*/ 3297739 w 3297739"/>
              <a:gd name="connsiteY5" fmla="*/ 0 h 227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739" h="2277151">
                <a:moveTo>
                  <a:pt x="0" y="2277151"/>
                </a:moveTo>
                <a:cubicBezTo>
                  <a:pt x="405089" y="2209800"/>
                  <a:pt x="810178" y="2142449"/>
                  <a:pt x="1050085" y="2011680"/>
                </a:cubicBezTo>
                <a:cubicBezTo>
                  <a:pt x="1289992" y="1880911"/>
                  <a:pt x="1293926" y="1705897"/>
                  <a:pt x="1439443" y="1492537"/>
                </a:cubicBezTo>
                <a:cubicBezTo>
                  <a:pt x="1584960" y="1279177"/>
                  <a:pt x="1744243" y="958645"/>
                  <a:pt x="1923190" y="731520"/>
                </a:cubicBezTo>
                <a:cubicBezTo>
                  <a:pt x="2102137" y="504395"/>
                  <a:pt x="2284034" y="251706"/>
                  <a:pt x="2513125" y="129786"/>
                </a:cubicBezTo>
                <a:cubicBezTo>
                  <a:pt x="2742216" y="7866"/>
                  <a:pt x="3019977" y="3933"/>
                  <a:pt x="32977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191213" y="1722612"/>
            <a:ext cx="3451123" cy="2330245"/>
          </a:xfrm>
          <a:custGeom>
            <a:avLst/>
            <a:gdLst>
              <a:gd name="connsiteX0" fmla="*/ 0 w 3451123"/>
              <a:gd name="connsiteY0" fmla="*/ 2330245 h 2330245"/>
              <a:gd name="connsiteX1" fmla="*/ 1144475 w 3451123"/>
              <a:gd name="connsiteY1" fmla="*/ 2047076 h 2330245"/>
              <a:gd name="connsiteX2" fmla="*/ 1722612 w 3451123"/>
              <a:gd name="connsiteY2" fmla="*/ 961594 h 2330245"/>
              <a:gd name="connsiteX3" fmla="*/ 2224057 w 3451123"/>
              <a:gd name="connsiteY3" fmla="*/ 294967 h 2330245"/>
              <a:gd name="connsiteX4" fmla="*/ 3451123 w 3451123"/>
              <a:gd name="connsiteY4" fmla="*/ 0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123" h="2330245">
                <a:moveTo>
                  <a:pt x="0" y="2330245"/>
                </a:moveTo>
                <a:cubicBezTo>
                  <a:pt x="428686" y="2302715"/>
                  <a:pt x="857373" y="2275185"/>
                  <a:pt x="1144475" y="2047076"/>
                </a:cubicBezTo>
                <a:cubicBezTo>
                  <a:pt x="1431577" y="1818967"/>
                  <a:pt x="1542682" y="1253612"/>
                  <a:pt x="1722612" y="961594"/>
                </a:cubicBezTo>
                <a:cubicBezTo>
                  <a:pt x="1902542" y="669576"/>
                  <a:pt x="1935972" y="455233"/>
                  <a:pt x="2224057" y="294967"/>
                </a:cubicBezTo>
                <a:cubicBezTo>
                  <a:pt x="2512142" y="134701"/>
                  <a:pt x="2981632" y="67350"/>
                  <a:pt x="345112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185314" y="1704914"/>
            <a:ext cx="3486518" cy="2347943"/>
          </a:xfrm>
          <a:custGeom>
            <a:avLst/>
            <a:gdLst>
              <a:gd name="connsiteX0" fmla="*/ 0 w 3486518"/>
              <a:gd name="connsiteY0" fmla="*/ 2347943 h 2347943"/>
              <a:gd name="connsiteX1" fmla="*/ 495545 w 3486518"/>
              <a:gd name="connsiteY1" fmla="*/ 1828800 h 2347943"/>
              <a:gd name="connsiteX2" fmla="*/ 814111 w 3486518"/>
              <a:gd name="connsiteY2" fmla="*/ 902601 h 2347943"/>
              <a:gd name="connsiteX3" fmla="*/ 1581027 w 3486518"/>
              <a:gd name="connsiteY3" fmla="*/ 495545 h 2347943"/>
              <a:gd name="connsiteX4" fmla="*/ 2719602 w 3486518"/>
              <a:gd name="connsiteY4" fmla="*/ 218276 h 2347943"/>
              <a:gd name="connsiteX5" fmla="*/ 3486518 w 3486518"/>
              <a:gd name="connsiteY5" fmla="*/ 0 h 234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6518" h="2347943">
                <a:moveTo>
                  <a:pt x="0" y="2347943"/>
                </a:moveTo>
                <a:cubicBezTo>
                  <a:pt x="179930" y="2208816"/>
                  <a:pt x="359860" y="2069690"/>
                  <a:pt x="495545" y="1828800"/>
                </a:cubicBezTo>
                <a:cubicBezTo>
                  <a:pt x="631230" y="1587910"/>
                  <a:pt x="633197" y="1124810"/>
                  <a:pt x="814111" y="902601"/>
                </a:cubicBezTo>
                <a:cubicBezTo>
                  <a:pt x="995025" y="680392"/>
                  <a:pt x="1263445" y="609599"/>
                  <a:pt x="1581027" y="495545"/>
                </a:cubicBezTo>
                <a:cubicBezTo>
                  <a:pt x="1898609" y="381491"/>
                  <a:pt x="2402020" y="300867"/>
                  <a:pt x="2719602" y="218276"/>
                </a:cubicBezTo>
                <a:cubicBezTo>
                  <a:pt x="3037184" y="135685"/>
                  <a:pt x="3261851" y="67842"/>
                  <a:pt x="3486518" y="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47800" y="4094907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0.5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0400" y="4094907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0.75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759053" y="407812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04522" y="407812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9619" y="1903570"/>
            <a:ext cx="91440" cy="91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833874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Pigeons</a:t>
            </a:r>
            <a:endParaRPr lang="en-US" sz="9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11563" y="1691194"/>
            <a:ext cx="823981" cy="230832"/>
            <a:chOff x="5420102" y="1691194"/>
            <a:chExt cx="823981" cy="230832"/>
          </a:xfrm>
        </p:grpSpPr>
        <p:sp>
          <p:nvSpPr>
            <p:cNvPr id="40" name="Rectangle 39"/>
            <p:cNvSpPr/>
            <p:nvPr/>
          </p:nvSpPr>
          <p:spPr>
            <a:xfrm>
              <a:off x="5420102" y="1760890"/>
              <a:ext cx="91440" cy="91440"/>
            </a:xfrm>
            <a:prstGeom prst="rect">
              <a:avLst/>
            </a:prstGeom>
            <a:solidFill>
              <a:srgbClr val="165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57283" y="1691194"/>
              <a:ext cx="786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Blue Jays</a:t>
              </a:r>
              <a:endParaRPr lang="en-US" sz="9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11563" y="1878240"/>
            <a:ext cx="787611" cy="230832"/>
            <a:chOff x="5411563" y="1869099"/>
            <a:chExt cx="787611" cy="230832"/>
          </a:xfrm>
        </p:grpSpPr>
        <p:sp>
          <p:nvSpPr>
            <p:cNvPr id="59" name="Rectangle 58"/>
            <p:cNvSpPr/>
            <p:nvPr/>
          </p:nvSpPr>
          <p:spPr>
            <a:xfrm>
              <a:off x="5411563" y="1938795"/>
              <a:ext cx="9144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48743" y="1869099"/>
              <a:ext cx="7504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Cardinals</a:t>
              </a:r>
              <a:endParaRPr lang="en-US" sz="9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411563" y="2065286"/>
            <a:ext cx="787611" cy="230832"/>
            <a:chOff x="5411563" y="1869099"/>
            <a:chExt cx="787611" cy="230832"/>
          </a:xfrm>
        </p:grpSpPr>
        <p:sp>
          <p:nvSpPr>
            <p:cNvPr id="62" name="Rectangle 61"/>
            <p:cNvSpPr/>
            <p:nvPr/>
          </p:nvSpPr>
          <p:spPr>
            <a:xfrm>
              <a:off x="5411563" y="1938795"/>
              <a:ext cx="91440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48743" y="1869099"/>
              <a:ext cx="7504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Titmice</a:t>
              </a:r>
              <a:endParaRPr lang="en-US" sz="9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11563" y="2252331"/>
            <a:ext cx="836837" cy="230832"/>
            <a:chOff x="5411563" y="1869099"/>
            <a:chExt cx="836837" cy="230832"/>
          </a:xfrm>
        </p:grpSpPr>
        <p:sp>
          <p:nvSpPr>
            <p:cNvPr id="65" name="Rectangle 64"/>
            <p:cNvSpPr/>
            <p:nvPr/>
          </p:nvSpPr>
          <p:spPr>
            <a:xfrm>
              <a:off x="5411563" y="1938795"/>
              <a:ext cx="91440" cy="91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48743" y="1869099"/>
              <a:ext cx="7996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Goldfinches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039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Congestion and Black Holes</a:t>
            </a:r>
            <a:endParaRPr lang="en-US" dirty="0"/>
          </a:p>
        </p:txBody>
      </p:sp>
      <p:pic>
        <p:nvPicPr>
          <p:cNvPr id="10242" name="Picture 2" descr="Image result for lots of birds at feed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70508"/>
            <a:ext cx="4041775" cy="28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lots of bir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9159"/>
            <a:ext cx="4041775" cy="22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24815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Incast</a:t>
            </a:r>
            <a:r>
              <a:rPr lang="en-US" sz="1600" dirty="0" smtClean="0"/>
              <a:t> Problem (Flocking Behavior)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4507677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Routing Black Holes (Bird Feeders)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84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Wink spends all day watching birds</a:t>
            </a:r>
            <a:endParaRPr lang="en-US" dirty="0"/>
          </a:p>
        </p:txBody>
      </p:sp>
      <p:pic>
        <p:nvPicPr>
          <p:cNvPr id="1030" name="Picture 6" descr="Image result for man with huge binocular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33408" y="2009775"/>
            <a:ext cx="344593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nell professor David Winkler studies tree swallo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24589" b="17893"/>
          <a:stretch/>
        </p:blipFill>
        <p:spPr bwMode="auto">
          <a:xfrm>
            <a:off x="329338" y="2419350"/>
            <a:ext cx="3964983" cy="26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spend all day watching packets</a:t>
            </a:r>
            <a:endParaRPr lang="en-US" dirty="0"/>
          </a:p>
        </p:txBody>
      </p:sp>
      <p:pic>
        <p:nvPicPr>
          <p:cNvPr id="8" name="Picture 2" descr="Image result for inspecting network c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795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ublic.boxcloud.com/api/2.0/internal_files/283710978267/versions/298502587851/representations/jpg_paged_2048x2048/content/1.jpg?access_token=1!3T8oje4Sv0Z0eKdAyR00e8HtZHCX1rVHFQglTHldUDWBqFQzC4GqRigkDmi5UdfqhlAr-d2kEYfArmZ951929S9vaQPeuWTMpXixmcRahudwnaEEpS4ce2NlOmdZHqpUBhVXzChM3me__6zZFk8W2hxDXPmEjZ39EsJSYTFVWvDYCKFIKRjT7cMpfbTM4E9VhW04w0Ck9KC0b9ueo3NmhUFE-qfG01hLcqdNxfjb8PI22ZJzSDgsZWQH03sCutTw6IrEfM_mKTWUXwQ7CxFZnunVUDS7xvju4tRfO1e9MYqvfuEDHYe03yNbQP0KD4aC4Iv8cQE7wCbEFzZJuSwR3QScrTAS-O7OOUKENhiDLkLHywh4RP2yIaNnSd-C-jAhijbWw0II80qTZYes&amp;shared_link=https%3A%2F%2Fcornell.app.box.com%2Fs%2F523jdm8uelt1dopbmspyfg5rzkio971w&amp;box_client_name=box-content-preview&amp;box_client_version=1.34.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39771"/>
            <a:ext cx="4041775" cy="26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0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Combine These Interests?</a:t>
            </a:r>
            <a:endParaRPr lang="en-US" dirty="0"/>
          </a:p>
        </p:txBody>
      </p:sp>
      <p:pic>
        <p:nvPicPr>
          <p:cNvPr id="8194" name="Picture 2" descr="http://media.springernature.com/full/springer-static/image/art%3A10.1186%2Fs40462-016-0092-7/MediaObjects/40462_2016_92_Fig2_HTML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169463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rth_american_migration_flyw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98089"/>
            <a:ext cx="1981200" cy="16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55" y="1581150"/>
            <a:ext cx="255886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0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1149: </a:t>
            </a:r>
            <a:r>
              <a:rPr lang="en-US" dirty="0" err="1" smtClean="0"/>
              <a:t>IPoAC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 IP packets on pigeons</a:t>
            </a:r>
          </a:p>
          <a:p>
            <a:r>
              <a:rPr lang="en-US" dirty="0" smtClean="0"/>
              <a:t>Problem: Pigeons are ugly and boring</a:t>
            </a:r>
          </a:p>
          <a:p>
            <a:pPr lvl="1"/>
            <a:r>
              <a:rPr lang="en-US" dirty="0" smtClean="0"/>
              <a:t>Only one class of traffic</a:t>
            </a:r>
          </a:p>
          <a:p>
            <a:pPr lvl="1"/>
            <a:r>
              <a:rPr lang="en-US" dirty="0" smtClean="0"/>
              <a:t>Likely to be blocked by modern pest control</a:t>
            </a:r>
            <a:endParaRPr lang="en-US" dirty="0"/>
          </a:p>
        </p:txBody>
      </p:sp>
      <p:pic>
        <p:nvPicPr>
          <p:cNvPr id="2050" name="Picture 2" descr="Image result for carrier pigeon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990" y="2009775"/>
            <a:ext cx="3438769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Wavelength-Division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Fundamental technique in optical networking (IP over lasers)</a:t>
            </a:r>
          </a:p>
          <a:p>
            <a:r>
              <a:rPr lang="en-US" dirty="0" smtClean="0"/>
              <a:t>Different classes of traffic carried by different colors of light</a:t>
            </a:r>
          </a:p>
          <a:p>
            <a:r>
              <a:rPr lang="en-US" dirty="0" smtClean="0"/>
              <a:t>Allows single medium to be efficiently multiplexed</a:t>
            </a:r>
            <a:endParaRPr lang="en-US" dirty="0"/>
          </a:p>
        </p:txBody>
      </p:sp>
      <p:pic>
        <p:nvPicPr>
          <p:cNvPr id="3074" name="Picture 2" descr="Image result for color multiplexing in optical network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251465"/>
            <a:ext cx="3822700" cy="21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Observation: There are many kinds of birds</a:t>
            </a:r>
          </a:p>
          <a:p>
            <a:r>
              <a:rPr lang="en-US" dirty="0" smtClean="0"/>
              <a:t>Different sizes and colors</a:t>
            </a:r>
          </a:p>
          <a:p>
            <a:r>
              <a:rPr lang="en-US" dirty="0" smtClean="0"/>
              <a:t>Scalability, multiplexing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10" y="1250860"/>
            <a:ext cx="3733800" cy="38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77200" y="2952750"/>
            <a:ext cx="381000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95310" y="2833687"/>
            <a:ext cx="2667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23682" y="1250860"/>
            <a:ext cx="338328" cy="7680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23682" y="2892932"/>
            <a:ext cx="71628" cy="596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8448" y="2833687"/>
            <a:ext cx="71628" cy="592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28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525</TotalTime>
  <Words>295</Words>
  <Application>Microsoft Office PowerPoint</Application>
  <PresentationFormat>On-screen Show (16:9)</PresentationFormat>
  <Paragraphs>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Wavelength-Based Traffic Multiplexing on Avian Carriers</vt:lpstr>
      <vt:lpstr>Motivation</vt:lpstr>
      <vt:lpstr>Motivation</vt:lpstr>
      <vt:lpstr>Can We Combine These Interests?</vt:lpstr>
      <vt:lpstr>Prior Work</vt:lpstr>
      <vt:lpstr>RFC 1149: IPoAC</vt:lpstr>
      <vt:lpstr>Wavelength-Division Multiplexing</vt:lpstr>
      <vt:lpstr>Our Design</vt:lpstr>
      <vt:lpstr>Core Design Principles</vt:lpstr>
      <vt:lpstr>Core Design Principles</vt:lpstr>
      <vt:lpstr>Example: Social Networks</vt:lpstr>
      <vt:lpstr>Social Networks: Blue Jays</vt:lpstr>
      <vt:lpstr>High-Priority Traffic</vt:lpstr>
      <vt:lpstr>Streaming Media</vt:lpstr>
      <vt:lpstr>Packet Filters</vt:lpstr>
      <vt:lpstr>Evaluation</vt:lpstr>
      <vt:lpstr>Bandwidth vs. IPoAC</vt:lpstr>
      <vt:lpstr>Network Congestion and Black Holes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Wavelength-based Traffic Multiplexing on Avian Carriers</dc:title>
  <dc:creator>Edward</dc:creator>
  <cp:lastModifiedBy>Edward Tremel</cp:lastModifiedBy>
  <cp:revision>19</cp:revision>
  <dcterms:created xsi:type="dcterms:W3CDTF">2018-03-23T16:14:22Z</dcterms:created>
  <dcterms:modified xsi:type="dcterms:W3CDTF">2018-04-01T19:43:28Z</dcterms:modified>
</cp:coreProperties>
</file>