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0" d="100"/>
          <a:sy n="90" d="100"/>
        </p:scale>
        <p:origin x="55" y="7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17465-A8F3-4612-A841-37880682F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84444D-B346-4A2D-A5E5-5EDF6B933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C85CE-5F7F-46C1-A8E5-A3965190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5239-9EA9-42D5-8A47-0CE95685D37D}" type="datetimeFigureOut">
              <a:rPr lang="en-US" smtClean="0"/>
              <a:t>2018-03-26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1DF12-C70E-4357-BD68-ACA5415F6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45609-57F7-427A-BEF4-88F36ECC4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321E-422C-4A20-8CF0-A3B4B2A44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9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E6FCC-A2DE-4B39-B7DD-1F2E02565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94362F-F6C1-477B-8461-060CC8C51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88E2C-5FC7-49CC-9C65-39F3044AE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5239-9EA9-42D5-8A47-0CE95685D37D}" type="datetimeFigureOut">
              <a:rPr lang="en-US" smtClean="0"/>
              <a:t>2018-03-26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5F482-4E1B-4DA8-903D-08147BFAC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7BE93-13FD-4CBF-8CBE-FA8D7F8D9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321E-422C-4A20-8CF0-A3B4B2A44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54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D66713-37D4-41DF-B910-15D59E8543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D00E50-DBDD-44AF-B368-10832E612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BEA3D-C330-4D96-8841-7213294DF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5239-9EA9-42D5-8A47-0CE95685D37D}" type="datetimeFigureOut">
              <a:rPr lang="en-US" smtClean="0"/>
              <a:t>2018-03-26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4BCEB-7C34-49F0-95BA-62F7518F1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87D27-98A4-4BBC-8636-C6964F842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321E-422C-4A20-8CF0-A3B4B2A44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4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9CE5F-C21D-438B-95AF-CB241519A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E8EF7-785C-4C22-994A-D5AB3C0DA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C520E-4BB0-4AEF-988C-164E36215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5239-9EA9-42D5-8A47-0CE95685D37D}" type="datetimeFigureOut">
              <a:rPr lang="en-US" smtClean="0"/>
              <a:t>2018-03-26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E59EA-7F7C-46B0-9EFA-EC17BC650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9E627-A19B-4108-AD68-91DE94392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321E-422C-4A20-8CF0-A3B4B2A44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9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56DE8-1515-440A-ABA3-32D6C09CF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1E46E-D16B-4D68-A3FF-F35EF0397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6BBFE-5092-4C1B-8AD4-FD1DF9965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5239-9EA9-42D5-8A47-0CE95685D37D}" type="datetimeFigureOut">
              <a:rPr lang="en-US" smtClean="0"/>
              <a:t>2018-03-26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3B0A0-3986-4E16-A616-CB2DF7854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57493-1AF6-4528-8646-568A5DDEB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321E-422C-4A20-8CF0-A3B4B2A44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97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FAE5B-94C8-42D5-8F51-D8AF01EB2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C30BE-B0FB-4DBD-B520-FF2C2BBDD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6141C6-22F1-4419-8680-3ED861D27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8DF8B-AF2B-4FA1-B67B-2430B98D0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5239-9EA9-42D5-8A47-0CE95685D37D}" type="datetimeFigureOut">
              <a:rPr lang="en-US" smtClean="0"/>
              <a:t>2018-03-26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361C8-BB19-4D4B-9688-BB22651D9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BB197-2C51-437A-826B-847314536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321E-422C-4A20-8CF0-A3B4B2A44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0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2C024-C3FB-42A3-AB86-56B88622F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4B26D-33A9-462E-B169-D1941A136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DBB3B2-1830-4267-8AC3-C84FA3AB9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85132D-62AF-4662-91F9-4D6D2F41DC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1475DA-F372-4C0F-AC80-2FBD65F67D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35CE2A-E846-4B98-A50A-DA82F8D3E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5239-9EA9-42D5-8A47-0CE95685D37D}" type="datetimeFigureOut">
              <a:rPr lang="en-US" smtClean="0"/>
              <a:t>2018-03-26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39F603-0C05-432E-8EFE-073B1244D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6FF856-05C7-4CA6-9EC0-B870F5DA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321E-422C-4A20-8CF0-A3B4B2A44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0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86EFD-F6C9-4084-ADE7-8844B334D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4FAC3C-1D22-433F-AAFD-A6FBF958C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5239-9EA9-42D5-8A47-0CE95685D37D}" type="datetimeFigureOut">
              <a:rPr lang="en-US" smtClean="0"/>
              <a:t>2018-03-26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B19E6E-17CD-4566-BEE8-6A55CA6BB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D83207-CCB8-4FDB-A559-444B278DC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321E-422C-4A20-8CF0-A3B4B2A44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9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F45A2-B9FC-4206-9EC1-CA11E92F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5239-9EA9-42D5-8A47-0CE95685D37D}" type="datetimeFigureOut">
              <a:rPr lang="en-US" smtClean="0"/>
              <a:t>2018-03-26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947D09-9470-45FC-BA97-F9829F045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294A6-130A-4C66-9D3D-1818757F4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321E-422C-4A20-8CF0-A3B4B2A44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28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74A70-72A6-4309-9D0C-715D3733F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567C3-9E4D-424E-8E36-056D27B3D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706BF-C20C-4FE2-8242-5AF1D341D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387326-7C6A-41D7-AD47-962154BB2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5239-9EA9-42D5-8A47-0CE95685D37D}" type="datetimeFigureOut">
              <a:rPr lang="en-US" smtClean="0"/>
              <a:t>2018-03-26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74E9F9-0BC6-4DBE-B968-96D7480DD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99864C-C0D4-47D0-A1A5-D5B884D40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321E-422C-4A20-8CF0-A3B4B2A44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1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BFD25-8ECB-4CC6-9068-9D33ADBE0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36E68-0340-432E-B5BA-A9C3B67489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D4B115-7A11-4EB1-A386-B00C3878B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CF2B4-4F32-4664-939C-BA845FC3D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5239-9EA9-42D5-8A47-0CE95685D37D}" type="datetimeFigureOut">
              <a:rPr lang="en-US" smtClean="0"/>
              <a:t>2018-03-26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386DB-3549-44EC-9F67-54E875605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D4AA1-3BEA-4709-BA16-5956015DA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321E-422C-4A20-8CF0-A3B4B2A44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27A7E8-D30E-496F-9811-6DE7F416B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CDC84-8B01-47D7-B488-42E3C7938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27E5B-19A7-4BF7-96C6-093BDA1BBD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05239-9EA9-42D5-8A47-0CE95685D37D}" type="datetimeFigureOut">
              <a:rPr lang="en-US" smtClean="0"/>
              <a:t>2018-03-26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AF9F5-2B0B-4142-B9D5-514709FC1A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E2893-14E4-4643-899B-080FE95177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E321E-422C-4A20-8CF0-A3B4B2A44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703EA-BFF7-4D7A-9AB3-716CBDCDC0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KEVIN: Kindly </a:t>
            </a:r>
            <a:r>
              <a:rPr lang="en-US" dirty="0" err="1"/>
              <a:t>EValuation</a:t>
            </a:r>
            <a:r>
              <a:rPr lang="en-US" dirty="0"/>
              <a:t> </a:t>
            </a:r>
            <a:r>
              <a:rPr lang="en-US" dirty="0" err="1"/>
              <a:t>INstructions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068DC-AD05-48CF-8A6E-9DAC2824ED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Ethan Cecchetti</a:t>
            </a:r>
          </a:p>
          <a:p>
            <a:r>
              <a:rPr lang="en-US" dirty="0"/>
              <a:t>SIGSEGV</a:t>
            </a:r>
          </a:p>
          <a:p>
            <a:r>
              <a:rPr lang="en-US" dirty="0"/>
              <a:t>March 24, 2018</a:t>
            </a:r>
          </a:p>
        </p:txBody>
      </p:sp>
    </p:spTree>
    <p:extLst>
      <p:ext uri="{BB962C8B-B14F-4D97-AF65-F5344CB8AC3E}">
        <p14:creationId xmlns:p14="http://schemas.microsoft.com/office/powerpoint/2010/main" val="3835694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EB77-9D9F-48E1-A442-C290EFE83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Security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F5328-4B00-4395-A1B9-9C28D7481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vulnerabilities have gotten wide news attention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787B3A9-DAD4-4CFC-AC28-0FEBC6A976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863653"/>
              </p:ext>
            </p:extLst>
          </p:nvPr>
        </p:nvGraphicFramePr>
        <p:xfrm>
          <a:off x="1653527" y="3793909"/>
          <a:ext cx="7748587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r:id="rId3" imgW="20634840" imgH="2984040" progId="">
                  <p:embed/>
                </p:oleObj>
              </mc:Choice>
              <mc:Fallback>
                <p:oleObj r:id="rId3" imgW="20634840" imgH="29840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3527" y="3793909"/>
                        <a:ext cx="7748587" cy="1119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A3114AF-5AA1-4BB0-B587-C4BB42FE74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451081"/>
              </p:ext>
            </p:extLst>
          </p:nvPr>
        </p:nvGraphicFramePr>
        <p:xfrm>
          <a:off x="1003409" y="2471717"/>
          <a:ext cx="7787354" cy="1282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r:id="rId5" imgW="13244400" imgH="2184120" progId="">
                  <p:embed/>
                </p:oleObj>
              </mc:Choice>
              <mc:Fallback>
                <p:oleObj r:id="rId5" imgW="13244400" imgH="21841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3409" y="2471717"/>
                        <a:ext cx="7787354" cy="1282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8BCA24E-0A03-44A5-A310-0E9B2970E6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387734"/>
              </p:ext>
            </p:extLst>
          </p:nvPr>
        </p:nvGraphicFramePr>
        <p:xfrm>
          <a:off x="2535620" y="4952315"/>
          <a:ext cx="9147722" cy="1146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r:id="rId7" imgW="26412480" imgH="3314160" progId="">
                  <p:embed/>
                </p:oleObj>
              </mc:Choice>
              <mc:Fallback>
                <p:oleObj r:id="rId7" imgW="26412480" imgH="33141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35620" y="4952315"/>
                        <a:ext cx="9147722" cy="1146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710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A7CE401-F4B8-4286-90AE-6AF2AFF71C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0331"/>
              </p:ext>
            </p:extLst>
          </p:nvPr>
        </p:nvGraphicFramePr>
        <p:xfrm>
          <a:off x="197671" y="3660798"/>
          <a:ext cx="7895614" cy="1372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r:id="rId3" imgW="14945760" imgH="2603160" progId="">
                  <p:embed/>
                </p:oleObj>
              </mc:Choice>
              <mc:Fallback>
                <p:oleObj r:id="rId3" imgW="14945760" imgH="2603160" progId="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F996135-0796-4AFA-AB2F-52F69CFC1B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671" y="3660798"/>
                        <a:ext cx="7895614" cy="1372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AB03B3B-80C6-40AD-B69D-55E8C7255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Secure Processors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B88BC-41EA-4A6D-81BC-89D7F7852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Intel Software Guard </a:t>
            </a:r>
            <a:r>
              <a:rPr lang="en-US" dirty="0" err="1"/>
              <a:t>eXtensions</a:t>
            </a:r>
            <a:r>
              <a:rPr lang="en-US" dirty="0"/>
              <a:t> (SGX)</a:t>
            </a:r>
          </a:p>
          <a:p>
            <a:pPr lvl="1"/>
            <a:r>
              <a:rPr lang="en-US" dirty="0"/>
              <a:t>Tries to isolate computation from OS</a:t>
            </a:r>
          </a:p>
          <a:p>
            <a:pPr lvl="1"/>
            <a:r>
              <a:rPr lang="en-US" dirty="0"/>
              <a:t>Doesn’t work all that well</a:t>
            </a:r>
          </a:p>
          <a:p>
            <a:pPr lvl="1"/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857F811-52BC-41A1-BB9B-470187383C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896179"/>
              </p:ext>
            </p:extLst>
          </p:nvPr>
        </p:nvGraphicFramePr>
        <p:xfrm>
          <a:off x="6383283" y="2695083"/>
          <a:ext cx="3559504" cy="965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r:id="rId5" imgW="5383800" imgH="1460160" progId="">
                  <p:embed/>
                </p:oleObj>
              </mc:Choice>
              <mc:Fallback>
                <p:oleObj r:id="rId5" imgW="5383800" imgH="14601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83283" y="2695083"/>
                        <a:ext cx="3559504" cy="965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ACA3265-1994-4418-857E-9CDC51419C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497231"/>
              </p:ext>
            </p:extLst>
          </p:nvPr>
        </p:nvGraphicFramePr>
        <p:xfrm>
          <a:off x="4218755" y="5139602"/>
          <a:ext cx="6107659" cy="147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r:id="rId7" imgW="13473000" imgH="3250440" progId="">
                  <p:embed/>
                </p:oleObj>
              </mc:Choice>
              <mc:Fallback>
                <p:oleObj r:id="rId7" imgW="13473000" imgH="32504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18755" y="5139602"/>
                        <a:ext cx="6107659" cy="1472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933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97F02-1460-4127-8A8B-3F5532EA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Solution: KEVIN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D8120-E548-48BC-B96A-F1DF7DA0D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Kindly </a:t>
            </a:r>
            <a:r>
              <a:rPr lang="en-US" dirty="0" err="1"/>
              <a:t>EValuation</a:t>
            </a:r>
            <a:r>
              <a:rPr lang="en-US" dirty="0"/>
              <a:t> Instructions</a:t>
            </a:r>
          </a:p>
          <a:p>
            <a:r>
              <a:rPr lang="en-US" dirty="0"/>
              <a:t>Hand off computation to KEVIN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He will handle your data with care</a:t>
            </a: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He’s very trustworthy (we promise!)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32F844F-B4D8-461B-8EDC-D011742966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437807"/>
              </p:ext>
            </p:extLst>
          </p:nvPr>
        </p:nvGraphicFramePr>
        <p:xfrm>
          <a:off x="6544253" y="2634948"/>
          <a:ext cx="3055381" cy="3069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r:id="rId3" imgW="2844360" imgH="2856960" progId="">
                  <p:embed/>
                </p:oleObj>
              </mc:Choice>
              <mc:Fallback>
                <p:oleObj r:id="rId3" imgW="2844360" imgH="28569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44253" y="2634948"/>
                        <a:ext cx="3055381" cy="3069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6DC94CE-6917-418A-8896-BEDFF9D291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429186"/>
              </p:ext>
            </p:extLst>
          </p:nvPr>
        </p:nvGraphicFramePr>
        <p:xfrm>
          <a:off x="8207296" y="4295581"/>
          <a:ext cx="1329559" cy="1329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r:id="rId5" imgW="2450520" imgH="2450520" progId="">
                  <p:embed/>
                </p:oleObj>
              </mc:Choice>
              <mc:Fallback>
                <p:oleObj r:id="rId5" imgW="2450520" imgH="24505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07296" y="4295581"/>
                        <a:ext cx="1329559" cy="1329559"/>
                      </a:xfrm>
                      <a:prstGeom prst="rect">
                        <a:avLst/>
                      </a:prstGeom>
                      <a:ln w="57150">
                        <a:solidFill>
                          <a:srgbClr val="C00000"/>
                        </a:solidFill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7278754C-64F6-4DC1-8F2E-8A9A3BBB8495}"/>
              </a:ext>
            </a:extLst>
          </p:cNvPr>
          <p:cNvGrpSpPr/>
          <p:nvPr/>
        </p:nvGrpSpPr>
        <p:grpSpPr>
          <a:xfrm>
            <a:off x="6921062" y="3198422"/>
            <a:ext cx="1550276" cy="1215923"/>
            <a:chOff x="6921062" y="3198422"/>
            <a:chExt cx="1550276" cy="121592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BE07BB-1F19-4028-B050-AE0E39A1E949}"/>
                </a:ext>
              </a:extLst>
            </p:cNvPr>
            <p:cNvSpPr txBox="1"/>
            <p:nvPr/>
          </p:nvSpPr>
          <p:spPr>
            <a:xfrm>
              <a:off x="6921062" y="3198422"/>
              <a:ext cx="15502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onsolas" panose="020B0609020204030204" pitchFamily="49" charset="0"/>
                </a:rPr>
                <a:t>Code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C5CCAF8-ED9C-4541-A162-C5BDDB245E0F}"/>
                </a:ext>
              </a:extLst>
            </p:cNvPr>
            <p:cNvCxnSpPr/>
            <p:nvPr/>
          </p:nvCxnSpPr>
          <p:spPr>
            <a:xfrm>
              <a:off x="8071943" y="3615559"/>
              <a:ext cx="336333" cy="798786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179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2117-D562-4CE9-BEF7-6EE43D7BF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KEVIN: Leakage-free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C49DBE-94F7-409C-9631-665225F85C12}"/>
              </a:ext>
            </a:extLst>
          </p:cNvPr>
          <p:cNvGrpSpPr/>
          <p:nvPr/>
        </p:nvGrpSpPr>
        <p:grpSpPr>
          <a:xfrm>
            <a:off x="4049893" y="1935074"/>
            <a:ext cx="4092213" cy="4110482"/>
            <a:chOff x="4109545" y="1782674"/>
            <a:chExt cx="4092213" cy="4110482"/>
          </a:xfrm>
        </p:grpSpPr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F1342553-E39A-469F-B7BE-3190C2C807D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0627771"/>
                </p:ext>
              </p:extLst>
            </p:nvPr>
          </p:nvGraphicFramePr>
          <p:xfrm>
            <a:off x="4109545" y="1782674"/>
            <a:ext cx="4092213" cy="4110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0" r:id="rId3" imgW="2844360" imgH="2856960" progId="">
                    <p:embed/>
                  </p:oleObj>
                </mc:Choice>
                <mc:Fallback>
                  <p:oleObj r:id="rId3" imgW="2844360" imgH="2856960" progId="">
                    <p:embed/>
                    <p:pic>
                      <p:nvPicPr>
                        <p:cNvPr id="11" name="Object 10">
                          <a:extLst>
                            <a:ext uri="{FF2B5EF4-FFF2-40B4-BE49-F238E27FC236}">
                              <a16:creationId xmlns:a16="http://schemas.microsoft.com/office/drawing/2014/main" id="{E32F844F-B4D8-461B-8EDC-D011742966C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109545" y="1782674"/>
                          <a:ext cx="4092213" cy="41104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558EEADB-E338-4360-8274-EDFA2CA6EE1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9965952"/>
                </p:ext>
              </p:extLst>
            </p:nvPr>
          </p:nvGraphicFramePr>
          <p:xfrm>
            <a:off x="6307673" y="4012656"/>
            <a:ext cx="1819451" cy="18194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1" r:id="rId5" imgW="5714280" imgH="5714280" progId="">
                    <p:embed/>
                  </p:oleObj>
                </mc:Choice>
                <mc:Fallback>
                  <p:oleObj r:id="rId5" imgW="5714280" imgH="5714280" progId="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307673" y="4012656"/>
                          <a:ext cx="1819451" cy="1819451"/>
                        </a:xfrm>
                        <a:prstGeom prst="rect">
                          <a:avLst/>
                        </a:prstGeom>
                        <a:ln w="50800">
                          <a:solidFill>
                            <a:srgbClr val="C00000"/>
                          </a:solidFill>
                          <a:prstDash val="dash"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9C1012B-3D4D-4742-BF6E-CDDD20CED7DB}"/>
              </a:ext>
            </a:extLst>
          </p:cNvPr>
          <p:cNvGrpSpPr/>
          <p:nvPr/>
        </p:nvGrpSpPr>
        <p:grpSpPr>
          <a:xfrm>
            <a:off x="6248021" y="4440621"/>
            <a:ext cx="1819451" cy="1261241"/>
            <a:chOff x="6248021" y="4440621"/>
            <a:chExt cx="1819451" cy="1261241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D234E77-379A-418A-BD67-5019AF7F2F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48021" y="4440621"/>
              <a:ext cx="441813" cy="303179"/>
            </a:xfrm>
            <a:prstGeom prst="straightConnector1">
              <a:avLst/>
            </a:prstGeom>
            <a:ln w="57150"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0326743-8F2F-4E7D-B865-812452405D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43244" y="4631821"/>
              <a:ext cx="234108" cy="223958"/>
            </a:xfrm>
            <a:prstGeom prst="straightConnector1">
              <a:avLst/>
            </a:prstGeom>
            <a:ln w="57150"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B612720-BD2E-4EF9-BD39-C6DE097FC5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89457" y="5402317"/>
              <a:ext cx="458184" cy="115614"/>
            </a:xfrm>
            <a:prstGeom prst="straightConnector1">
              <a:avLst/>
            </a:prstGeom>
            <a:ln w="57150"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FEE25AA-6135-4517-BF88-8990FB05114C}"/>
                </a:ext>
              </a:extLst>
            </p:cNvPr>
            <p:cNvCxnSpPr>
              <a:cxnSpLocks/>
            </p:cNvCxnSpPr>
            <p:nvPr/>
          </p:nvCxnSpPr>
          <p:spPr>
            <a:xfrm>
              <a:off x="7598979" y="5517931"/>
              <a:ext cx="468493" cy="183931"/>
            </a:xfrm>
            <a:prstGeom prst="straightConnector1">
              <a:avLst/>
            </a:prstGeom>
            <a:ln w="57150"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590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D89A1-3DCD-4D3E-9E03-9DB7284CE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Safeguards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8046E-1B9D-4A5C-B237-6B9FF3314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POLITE!</a:t>
            </a:r>
          </a:p>
          <a:p>
            <a:pPr lvl="1"/>
            <a:r>
              <a:rPr lang="en-US" dirty="0"/>
              <a:t>KEVIN is really a very nice guy, you just have to be nice to him!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7A9D8C0-61EC-44FB-AC38-E4018BE24AE3}"/>
              </a:ext>
            </a:extLst>
          </p:cNvPr>
          <p:cNvGrpSpPr/>
          <p:nvPr/>
        </p:nvGrpSpPr>
        <p:grpSpPr>
          <a:xfrm>
            <a:off x="3692541" y="2774731"/>
            <a:ext cx="3612052" cy="3628177"/>
            <a:chOff x="4049893" y="1935074"/>
            <a:chExt cx="4092213" cy="4110482"/>
          </a:xfrm>
        </p:grpSpPr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1BA9ED14-0139-44E0-935F-A1BEB2D0502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5081862"/>
                </p:ext>
              </p:extLst>
            </p:nvPr>
          </p:nvGraphicFramePr>
          <p:xfrm>
            <a:off x="4049893" y="1935074"/>
            <a:ext cx="4092213" cy="4110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3" r:id="rId3" imgW="2844360" imgH="2856960" progId="">
                    <p:embed/>
                  </p:oleObj>
                </mc:Choice>
                <mc:Fallback>
                  <p:oleObj r:id="rId3" imgW="2844360" imgH="2856960" progId="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:a16="http://schemas.microsoft.com/office/drawing/2014/main" id="{F1342553-E39A-469F-B7BE-3190C2C807D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049893" y="1935074"/>
                          <a:ext cx="4092213" cy="41104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6C8CD734-3582-4C96-99B7-189998A3E2B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3289031"/>
                </p:ext>
              </p:extLst>
            </p:nvPr>
          </p:nvGraphicFramePr>
          <p:xfrm>
            <a:off x="6238672" y="4133525"/>
            <a:ext cx="1819451" cy="18194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4" r:id="rId5" imgW="3809520" imgH="3809520" progId="">
                    <p:embed/>
                  </p:oleObj>
                </mc:Choice>
                <mc:Fallback>
                  <p:oleObj r:id="rId5" imgW="3809520" imgH="3809520" progId="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238672" y="4133525"/>
                          <a:ext cx="1819451" cy="1819451"/>
                        </a:xfrm>
                        <a:prstGeom prst="rect">
                          <a:avLst/>
                        </a:prstGeom>
                        <a:ln w="50800">
                          <a:solidFill>
                            <a:srgbClr val="C00000"/>
                          </a:solidFill>
                          <a:prstDash val="dash"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0D74D1E-3B8C-4BF3-A4C9-EFEE2695015D}"/>
              </a:ext>
            </a:extLst>
          </p:cNvPr>
          <p:cNvSpPr txBox="1"/>
          <p:nvPr/>
        </p:nvSpPr>
        <p:spPr>
          <a:xfrm>
            <a:off x="7683062" y="4051738"/>
            <a:ext cx="2391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Look at that mustache!</a:t>
            </a:r>
          </a:p>
        </p:txBody>
      </p:sp>
    </p:spTree>
    <p:extLst>
      <p:ext uri="{BB962C8B-B14F-4D97-AF65-F5344CB8AC3E}">
        <p14:creationId xmlns:p14="http://schemas.microsoft.com/office/powerpoint/2010/main" val="3246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015E5-2F6D-43B1-9D19-F677D1AEB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Fallbacks: What if KEVIN is Bad?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EBD75F0-9108-4BAF-9A44-76D00FD8E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15303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Think KEVIN did something bad?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/>
              <a:t>LET US KNOW!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800" dirty="0"/>
              <a:t>We will talk to him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800" dirty="0"/>
              <a:t>We promise he won’t do it again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3663E0B-C3BD-4AA1-84F7-0CA525062E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352509"/>
              </p:ext>
            </p:extLst>
          </p:nvPr>
        </p:nvGraphicFramePr>
        <p:xfrm>
          <a:off x="351132" y="1825625"/>
          <a:ext cx="2153507" cy="3473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r:id="rId3" imgW="3542760" imgH="5714280" progId="">
                  <p:embed/>
                </p:oleObj>
              </mc:Choice>
              <mc:Fallback>
                <p:oleObj r:id="rId3" imgW="3542760" imgH="57142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1132" y="1825625"/>
                        <a:ext cx="2153507" cy="3473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BD9C8C54-BA5B-45AB-8615-9152165E5D50}"/>
              </a:ext>
            </a:extLst>
          </p:cNvPr>
          <p:cNvGrpSpPr/>
          <p:nvPr/>
        </p:nvGrpSpPr>
        <p:grpSpPr>
          <a:xfrm>
            <a:off x="2098906" y="2175496"/>
            <a:ext cx="3402274" cy="3417463"/>
            <a:chOff x="3692541" y="2774731"/>
            <a:chExt cx="3612052" cy="3628177"/>
          </a:xfrm>
        </p:grpSpPr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39F57B07-434F-4A74-8529-5A52AC708E1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9738170"/>
                </p:ext>
              </p:extLst>
            </p:nvPr>
          </p:nvGraphicFramePr>
          <p:xfrm>
            <a:off x="3692541" y="2774731"/>
            <a:ext cx="3612052" cy="36281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6" r:id="rId5" imgW="2844360" imgH="2856960" progId="">
                    <p:embed/>
                  </p:oleObj>
                </mc:Choice>
                <mc:Fallback>
                  <p:oleObj r:id="rId5" imgW="2844360" imgH="2856960" progId="">
                    <p:embed/>
                    <p:pic>
                      <p:nvPicPr>
                        <p:cNvPr id="6" name="Object 5">
                          <a:extLst>
                            <a:ext uri="{FF2B5EF4-FFF2-40B4-BE49-F238E27FC236}">
                              <a16:creationId xmlns:a16="http://schemas.microsoft.com/office/drawing/2014/main" id="{1BA9ED14-0139-44E0-935F-A1BEB2D0502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692541" y="2774731"/>
                          <a:ext cx="3612052" cy="36281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6DFD9D5C-EB3F-45C0-B4FE-0DFC495D86F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2140142"/>
                </p:ext>
              </p:extLst>
            </p:nvPr>
          </p:nvGraphicFramePr>
          <p:xfrm>
            <a:off x="5561713" y="4650828"/>
            <a:ext cx="1684364" cy="1684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7" r:id="rId7" imgW="2031480" imgH="2031480" progId="">
                    <p:embed/>
                  </p:oleObj>
                </mc:Choice>
                <mc:Fallback>
                  <p:oleObj r:id="rId7" imgW="2031480" imgH="2031480" progId="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561713" y="4650828"/>
                          <a:ext cx="1684364" cy="1684364"/>
                        </a:xfrm>
                        <a:prstGeom prst="rect">
                          <a:avLst/>
                        </a:prstGeom>
                        <a:ln w="50800">
                          <a:solidFill>
                            <a:srgbClr val="C00000"/>
                          </a:solidFill>
                          <a:prstDash val="dash"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3329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A20F36-FA2E-4092-A1F4-F9333B63C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4BA6B9-CCF5-4C3F-A8CE-CD5DCB1BA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dirty="0"/>
              <a:t>KEVIN is a really great guy.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/>
              <a:t>He won’t leak your data and will only do what you ask him to.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/>
              <a:t>We promise!</a:t>
            </a:r>
          </a:p>
        </p:txBody>
      </p:sp>
    </p:spTree>
    <p:extLst>
      <p:ext uri="{BB962C8B-B14F-4D97-AF65-F5344CB8AC3E}">
        <p14:creationId xmlns:p14="http://schemas.microsoft.com/office/powerpoint/2010/main" val="115082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06775-F7D9-4918-91BE-D84EE65DC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remembered my questions slide!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52050-8022-4ECA-9213-EA4DC045F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48011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163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Consolas</vt:lpstr>
      <vt:lpstr>Office Theme</vt:lpstr>
      <vt:lpstr>KEVIN: Kindly EValuation INstructions</vt:lpstr>
      <vt:lpstr>Processor Security Matters</vt:lpstr>
      <vt:lpstr>Prior Secure Processors</vt:lpstr>
      <vt:lpstr>Our Solution: KEVIN</vt:lpstr>
      <vt:lpstr>KEVIN: Leakage-free</vt:lpstr>
      <vt:lpstr>Safeguards</vt:lpstr>
      <vt:lpstr>Fallbacks: What if KEVIN is Bad?</vt:lpstr>
      <vt:lpstr>Conclusion</vt:lpstr>
      <vt:lpstr>I remembered my questions slide!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KEVIN: Kindly EValuation INstructions</dc:title>
  <dc:creator>Ethan B Cecchetti</dc:creator>
  <cp:lastModifiedBy>Ethan B Cecchetti</cp:lastModifiedBy>
  <cp:revision>14</cp:revision>
  <dcterms:created xsi:type="dcterms:W3CDTF">2018-03-24T17:00:11Z</dcterms:created>
  <dcterms:modified xsi:type="dcterms:W3CDTF">2018-03-26T21:34:24Z</dcterms:modified>
</cp:coreProperties>
</file>