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Proxima Nova"/>
      <p:regular r:id="rId22"/>
      <p:bold r:id="rId23"/>
      <p:italic r:id="rId24"/>
      <p:boldItalic r:id="rId25"/>
    </p:embeddedFont>
    <p:embeddedFont>
      <p:font typeface="Old Standard TT"/>
      <p:regular r:id="rId26"/>
      <p:bold r:id="rId27"/>
      <p: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8CC37EE-EA0A-4C88-8C94-20B51FA682EA}">
  <a:tblStyle styleId="{E8CC37EE-EA0A-4C88-8C94-20B51FA682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ProximaNova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ldStandardTT-regular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OldStandardTT-italic.fntdata"/><Relationship Id="rId27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2734350" y="1058650"/>
            <a:ext cx="3675000" cy="183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Solidus</a:t>
            </a:r>
            <a:endParaRPr b="1"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Blockchain</a:t>
            </a:r>
            <a:endParaRPr sz="3200"/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852850" y="3284550"/>
            <a:ext cx="3438300" cy="14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Ethan Cecchetti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March 26, 2017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Chickens?</a:t>
            </a:r>
            <a:endParaRPr/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311700" y="1606225"/>
            <a:ext cx="8520600" cy="11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Leakage leakage</a:t>
            </a:r>
            <a:r>
              <a:rPr lang="en" sz="2400"/>
              <a:t>!</a:t>
            </a:r>
            <a:endParaRPr sz="2400"/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261575" y="3791675"/>
            <a:ext cx="85206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Leakage leakage leakage</a:t>
            </a:r>
            <a:r>
              <a:rPr lang="en" sz="2400">
                <a:solidFill>
                  <a:srgbClr val="FF0000"/>
                </a:solidFill>
              </a:rPr>
              <a:t> ☹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95" name="Shape 29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Leakage Leakage – Leakage</a:t>
            </a:r>
            <a:endParaRPr/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297" name="Shape 297"/>
          <p:cNvGraphicFramePr/>
          <p:nvPr/>
        </p:nvGraphicFramePr>
        <p:xfrm>
          <a:off x="6750475" y="2275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{E8CC37EE-EA0A-4C88-8C94-20B51FA682EA}</a:tableStyleId>
              </a:tblPr>
              <a:tblGrid>
                <a:gridCol w="1018050"/>
                <a:gridCol w="624425"/>
              </a:tblGrid>
              <a:tr h="503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Alice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$50</a:t>
                      </a:r>
                      <a:endParaRPr sz="18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Bob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$30</a:t>
                      </a:r>
                      <a:endParaRPr sz="18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Charlie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$10</a:t>
                      </a:r>
                      <a:endParaRPr sz="18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98" name="Shape 298"/>
          <p:cNvGrpSpPr/>
          <p:nvPr/>
        </p:nvGrpSpPr>
        <p:grpSpPr>
          <a:xfrm>
            <a:off x="6835488" y="2320675"/>
            <a:ext cx="1522005" cy="1409150"/>
            <a:chOff x="1922775" y="2609600"/>
            <a:chExt cx="866400" cy="1409150"/>
          </a:xfrm>
        </p:grpSpPr>
        <p:sp>
          <p:nvSpPr>
            <p:cNvPr id="299" name="Shape 299"/>
            <p:cNvSpPr/>
            <p:nvPr/>
          </p:nvSpPr>
          <p:spPr>
            <a:xfrm>
              <a:off x="1922775" y="3617950"/>
              <a:ext cx="866400" cy="400800"/>
            </a:xfrm>
            <a:prstGeom prst="ellipse">
              <a:avLst/>
            </a:prstGeom>
            <a:solidFill>
              <a:srgbClr val="606060">
                <a:alpha val="75290"/>
              </a:srgbClr>
            </a:solidFill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1922775" y="2609600"/>
              <a:ext cx="866400" cy="400800"/>
            </a:xfrm>
            <a:prstGeom prst="ellipse">
              <a:avLst/>
            </a:prstGeom>
            <a:solidFill>
              <a:srgbClr val="606060">
                <a:alpha val="75290"/>
              </a:srgbClr>
            </a:solidFill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922775" y="3113775"/>
              <a:ext cx="866400" cy="400800"/>
            </a:xfrm>
            <a:prstGeom prst="ellipse">
              <a:avLst/>
            </a:prstGeom>
            <a:solidFill>
              <a:srgbClr val="606060">
                <a:alpha val="75290"/>
              </a:srgbClr>
            </a:solidFill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2200" y="1357462"/>
            <a:ext cx="810551" cy="912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Shape 303"/>
          <p:cNvGrpSpPr/>
          <p:nvPr/>
        </p:nvGrpSpPr>
        <p:grpSpPr>
          <a:xfrm>
            <a:off x="6785625" y="2270375"/>
            <a:ext cx="1570050" cy="488700"/>
            <a:chOff x="6479900" y="2600850"/>
            <a:chExt cx="1570050" cy="488700"/>
          </a:xfrm>
        </p:grpSpPr>
        <p:grpSp>
          <p:nvGrpSpPr>
            <p:cNvPr id="304" name="Shape 304"/>
            <p:cNvGrpSpPr/>
            <p:nvPr/>
          </p:nvGrpSpPr>
          <p:grpSpPr>
            <a:xfrm>
              <a:off x="6479900" y="2600850"/>
              <a:ext cx="1570050" cy="488700"/>
              <a:chOff x="4714850" y="2050300"/>
              <a:chExt cx="1570050" cy="488700"/>
            </a:xfrm>
          </p:grpSpPr>
          <p:sp>
            <p:nvSpPr>
              <p:cNvPr id="305" name="Shape 305"/>
              <p:cNvSpPr/>
              <p:nvPr/>
            </p:nvSpPr>
            <p:spPr>
              <a:xfrm>
                <a:off x="4765100" y="2104750"/>
                <a:ext cx="1519800" cy="400800"/>
              </a:xfrm>
              <a:prstGeom prst="ellipse">
                <a:avLst/>
              </a:prstGeom>
              <a:solidFill>
                <a:schemeClr val="accent5"/>
              </a:solidFill>
              <a:ln cap="flat" cmpd="sng" w="28575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Shape 306"/>
              <p:cNvSpPr txBox="1"/>
              <p:nvPr/>
            </p:nvSpPr>
            <p:spPr>
              <a:xfrm>
                <a:off x="4714850" y="2056000"/>
                <a:ext cx="9669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Proxima Nova"/>
                    <a:ea typeface="Proxima Nova"/>
                    <a:cs typeface="Proxima Nova"/>
                    <a:sym typeface="Proxima Nova"/>
                  </a:rPr>
                  <a:t>Alice</a:t>
                </a:r>
                <a:endParaRPr sz="1800"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307" name="Shape 307"/>
              <p:cNvSpPr txBox="1"/>
              <p:nvPr/>
            </p:nvSpPr>
            <p:spPr>
              <a:xfrm>
                <a:off x="5681775" y="2050300"/>
                <a:ext cx="601200" cy="4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Old Standard TT"/>
                    <a:ea typeface="Old Standard TT"/>
                    <a:cs typeface="Old Standard TT"/>
                    <a:sym typeface="Old Standard TT"/>
                  </a:rPr>
                  <a:t>$30</a:t>
                </a:r>
                <a:endParaRPr sz="1800">
                  <a:latin typeface="Old Standard TT"/>
                  <a:ea typeface="Old Standard TT"/>
                  <a:cs typeface="Old Standard TT"/>
                  <a:sym typeface="Old Standard TT"/>
                </a:endParaRPr>
              </a:p>
            </p:txBody>
          </p:sp>
        </p:grpSp>
        <p:sp>
          <p:nvSpPr>
            <p:cNvPr id="308" name="Shape 308"/>
            <p:cNvSpPr/>
            <p:nvPr/>
          </p:nvSpPr>
          <p:spPr>
            <a:xfrm>
              <a:off x="6529088" y="2653225"/>
              <a:ext cx="1519800" cy="400800"/>
            </a:xfrm>
            <a:prstGeom prst="ellipse">
              <a:avLst/>
            </a:prstGeom>
            <a:solidFill>
              <a:srgbClr val="57BB8A">
                <a:alpha val="69020"/>
              </a:srgbClr>
            </a:solidFill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6785625" y="2270375"/>
            <a:ext cx="1570050" cy="488700"/>
            <a:chOff x="6479900" y="2600850"/>
            <a:chExt cx="1570050" cy="488700"/>
          </a:xfrm>
        </p:grpSpPr>
        <p:grpSp>
          <p:nvGrpSpPr>
            <p:cNvPr id="310" name="Shape 310"/>
            <p:cNvGrpSpPr/>
            <p:nvPr/>
          </p:nvGrpSpPr>
          <p:grpSpPr>
            <a:xfrm>
              <a:off x="6479900" y="2600850"/>
              <a:ext cx="1570050" cy="488700"/>
              <a:chOff x="4714850" y="2050300"/>
              <a:chExt cx="1570050" cy="488700"/>
            </a:xfrm>
          </p:grpSpPr>
          <p:sp>
            <p:nvSpPr>
              <p:cNvPr id="311" name="Shape 311"/>
              <p:cNvSpPr/>
              <p:nvPr/>
            </p:nvSpPr>
            <p:spPr>
              <a:xfrm>
                <a:off x="4765100" y="2104750"/>
                <a:ext cx="1519800" cy="400800"/>
              </a:xfrm>
              <a:prstGeom prst="ellipse">
                <a:avLst/>
              </a:prstGeom>
              <a:solidFill>
                <a:schemeClr val="accent5"/>
              </a:solidFill>
              <a:ln cap="flat" cmpd="sng" w="28575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Shape 312"/>
              <p:cNvSpPr txBox="1"/>
              <p:nvPr/>
            </p:nvSpPr>
            <p:spPr>
              <a:xfrm>
                <a:off x="4714850" y="2056000"/>
                <a:ext cx="9669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Proxima Nova"/>
                    <a:ea typeface="Proxima Nova"/>
                    <a:cs typeface="Proxima Nova"/>
                    <a:sym typeface="Proxima Nova"/>
                  </a:rPr>
                  <a:t>Alice</a:t>
                </a:r>
                <a:endParaRPr sz="1800"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313" name="Shape 313"/>
              <p:cNvSpPr txBox="1"/>
              <p:nvPr/>
            </p:nvSpPr>
            <p:spPr>
              <a:xfrm>
                <a:off x="5681775" y="2050300"/>
                <a:ext cx="601200" cy="4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Old Standard TT"/>
                    <a:ea typeface="Old Standard TT"/>
                    <a:cs typeface="Old Standard TT"/>
                    <a:sym typeface="Old Standard TT"/>
                  </a:rPr>
                  <a:t>$10</a:t>
                </a:r>
                <a:endParaRPr sz="1800">
                  <a:latin typeface="Old Standard TT"/>
                  <a:ea typeface="Old Standard TT"/>
                  <a:cs typeface="Old Standard TT"/>
                  <a:sym typeface="Old Standard TT"/>
                </a:endParaRPr>
              </a:p>
            </p:txBody>
          </p:sp>
        </p:grpSp>
        <p:sp>
          <p:nvSpPr>
            <p:cNvPr id="314" name="Shape 314"/>
            <p:cNvSpPr/>
            <p:nvPr/>
          </p:nvSpPr>
          <p:spPr>
            <a:xfrm>
              <a:off x="6529088" y="2653225"/>
              <a:ext cx="1519800" cy="400800"/>
            </a:xfrm>
            <a:prstGeom prst="ellipse">
              <a:avLst/>
            </a:prstGeom>
            <a:solidFill>
              <a:srgbClr val="57BB8A">
                <a:alpha val="69020"/>
              </a:srgbClr>
            </a:solidFill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Shape 315"/>
          <p:cNvGrpSpPr/>
          <p:nvPr/>
        </p:nvGrpSpPr>
        <p:grpSpPr>
          <a:xfrm>
            <a:off x="2517650" y="2276000"/>
            <a:ext cx="3753675" cy="912900"/>
            <a:chOff x="2517650" y="2276000"/>
            <a:chExt cx="3753675" cy="912900"/>
          </a:xfrm>
        </p:grpSpPr>
        <p:cxnSp>
          <p:nvCxnSpPr>
            <p:cNvPr id="316" name="Shape 316"/>
            <p:cNvCxnSpPr/>
            <p:nvPr/>
          </p:nvCxnSpPr>
          <p:spPr>
            <a:xfrm>
              <a:off x="5160725" y="2597075"/>
              <a:ext cx="11106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17" name="Shape 317"/>
            <p:cNvSpPr txBox="1"/>
            <p:nvPr/>
          </p:nvSpPr>
          <p:spPr>
            <a:xfrm>
              <a:off x="2580350" y="2276000"/>
              <a:ext cx="2482200" cy="9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Leakage</a:t>
              </a:r>
              <a:r>
                <a:rPr lang="en" sz="24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 </a:t>
              </a:r>
              <a:r>
                <a:rPr lang="en" sz="2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leakage </a:t>
              </a:r>
              <a:r>
                <a:rPr lang="en" sz="24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leakage</a:t>
              </a:r>
              <a:endParaRPr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2517650" y="2717875"/>
              <a:ext cx="1348800" cy="409200"/>
            </a:xfrm>
            <a:prstGeom prst="ellipse">
              <a:avLst/>
            </a:prstGeom>
            <a:solidFill>
              <a:srgbClr val="606060">
                <a:alpha val="75290"/>
              </a:srgbClr>
            </a:solidFill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Leakage Leakage</a:t>
            </a:r>
            <a:r>
              <a:rPr lang="en"/>
              <a:t> – Blockchain</a:t>
            </a:r>
            <a:endParaRPr/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311700" y="1606225"/>
            <a:ext cx="5224800" cy="5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Blockchain leakage</a:t>
            </a:r>
            <a:endParaRPr sz="2400"/>
          </a:p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326" name="Shape 326"/>
          <p:cNvGraphicFramePr/>
          <p:nvPr/>
        </p:nvGraphicFramePr>
        <p:xfrm>
          <a:off x="6750475" y="2275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{E8CC37EE-EA0A-4C88-8C94-20B51FA682EA}</a:tableStyleId>
              </a:tblPr>
              <a:tblGrid>
                <a:gridCol w="1018050"/>
                <a:gridCol w="624425"/>
              </a:tblGrid>
              <a:tr h="503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Alice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$50</a:t>
                      </a:r>
                      <a:endParaRPr sz="18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Bob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$30</a:t>
                      </a:r>
                      <a:endParaRPr sz="18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Charlie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$10</a:t>
                      </a:r>
                      <a:endParaRPr sz="18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27" name="Shape 327"/>
          <p:cNvGrpSpPr/>
          <p:nvPr/>
        </p:nvGrpSpPr>
        <p:grpSpPr>
          <a:xfrm>
            <a:off x="6835488" y="2320675"/>
            <a:ext cx="1522005" cy="1409150"/>
            <a:chOff x="1922775" y="2609600"/>
            <a:chExt cx="866400" cy="1409150"/>
          </a:xfrm>
        </p:grpSpPr>
        <p:sp>
          <p:nvSpPr>
            <p:cNvPr id="328" name="Shape 328"/>
            <p:cNvSpPr/>
            <p:nvPr/>
          </p:nvSpPr>
          <p:spPr>
            <a:xfrm>
              <a:off x="1922775" y="3617950"/>
              <a:ext cx="866400" cy="400800"/>
            </a:xfrm>
            <a:prstGeom prst="ellipse">
              <a:avLst/>
            </a:prstGeom>
            <a:solidFill>
              <a:srgbClr val="606060">
                <a:alpha val="75290"/>
              </a:srgbClr>
            </a:solidFill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1922775" y="2609600"/>
              <a:ext cx="866400" cy="400800"/>
            </a:xfrm>
            <a:prstGeom prst="ellipse">
              <a:avLst/>
            </a:prstGeom>
            <a:solidFill>
              <a:srgbClr val="606060">
                <a:alpha val="75290"/>
              </a:srgbClr>
            </a:solidFill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1922775" y="3113775"/>
              <a:ext cx="866400" cy="400800"/>
            </a:xfrm>
            <a:prstGeom prst="ellipse">
              <a:avLst/>
            </a:prstGeom>
            <a:solidFill>
              <a:srgbClr val="606060">
                <a:alpha val="75290"/>
              </a:srgbClr>
            </a:solidFill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2200" y="1357462"/>
            <a:ext cx="810551" cy="912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Shape 332"/>
          <p:cNvGrpSpPr/>
          <p:nvPr/>
        </p:nvGrpSpPr>
        <p:grpSpPr>
          <a:xfrm>
            <a:off x="6195400" y="2270375"/>
            <a:ext cx="2162375" cy="1497100"/>
            <a:chOff x="5814400" y="2270375"/>
            <a:chExt cx="2162375" cy="1497100"/>
          </a:xfrm>
        </p:grpSpPr>
        <p:sp>
          <p:nvSpPr>
            <p:cNvPr id="333" name="Shape 333"/>
            <p:cNvSpPr/>
            <p:nvPr/>
          </p:nvSpPr>
          <p:spPr>
            <a:xfrm>
              <a:off x="5814400" y="2521850"/>
              <a:ext cx="1006800" cy="1006800"/>
            </a:xfrm>
            <a:prstGeom prst="arc">
              <a:avLst>
                <a:gd fmla="val 5152035" name="adj1"/>
                <a:gd fmla="val 16491796" name="adj2"/>
              </a:avLst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stealth"/>
              <a:tailEnd len="sm" w="sm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4" name="Shape 334"/>
            <p:cNvGrpSpPr/>
            <p:nvPr/>
          </p:nvGrpSpPr>
          <p:grpSpPr>
            <a:xfrm>
              <a:off x="6404625" y="2270375"/>
              <a:ext cx="1572150" cy="1497100"/>
              <a:chOff x="6479900" y="2600850"/>
              <a:chExt cx="1572150" cy="1497100"/>
            </a:xfrm>
          </p:grpSpPr>
          <p:grpSp>
            <p:nvGrpSpPr>
              <p:cNvPr id="335" name="Shape 335"/>
              <p:cNvGrpSpPr/>
              <p:nvPr/>
            </p:nvGrpSpPr>
            <p:grpSpPr>
              <a:xfrm>
                <a:off x="6479900" y="2600850"/>
                <a:ext cx="1572150" cy="1497100"/>
                <a:chOff x="4714850" y="2050300"/>
                <a:chExt cx="1572150" cy="1497100"/>
              </a:xfrm>
            </p:grpSpPr>
            <p:sp>
              <p:nvSpPr>
                <p:cNvPr id="336" name="Shape 336"/>
                <p:cNvSpPr/>
                <p:nvPr/>
              </p:nvSpPr>
              <p:spPr>
                <a:xfrm>
                  <a:off x="4765100" y="3108950"/>
                  <a:ext cx="1521900" cy="40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28575">
                  <a:solidFill>
                    <a:srgbClr val="008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" name="Shape 337"/>
                <p:cNvSpPr txBox="1"/>
                <p:nvPr/>
              </p:nvSpPr>
              <p:spPr>
                <a:xfrm>
                  <a:off x="4847600" y="3060200"/>
                  <a:ext cx="701400" cy="48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>
                      <a:latin typeface="Proxima Nova"/>
                      <a:ea typeface="Proxima Nova"/>
                      <a:cs typeface="Proxima Nova"/>
                      <a:sym typeface="Proxima Nova"/>
                    </a:rPr>
                    <a:t>Alice</a:t>
                  </a:r>
                  <a:endParaRPr sz="1800">
                    <a:latin typeface="Proxima Nova"/>
                    <a:ea typeface="Proxima Nova"/>
                    <a:cs typeface="Proxima Nova"/>
                    <a:sym typeface="Proxima Nova"/>
                  </a:endParaRPr>
                </a:p>
              </p:txBody>
            </p:sp>
            <p:sp>
              <p:nvSpPr>
                <p:cNvPr id="338" name="Shape 338"/>
                <p:cNvSpPr/>
                <p:nvPr/>
              </p:nvSpPr>
              <p:spPr>
                <a:xfrm>
                  <a:off x="4765100" y="2104750"/>
                  <a:ext cx="1519800" cy="40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28575">
                  <a:solidFill>
                    <a:srgbClr val="008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" name="Shape 339"/>
                <p:cNvSpPr txBox="1"/>
                <p:nvPr/>
              </p:nvSpPr>
              <p:spPr>
                <a:xfrm>
                  <a:off x="4714850" y="2056000"/>
                  <a:ext cx="966900" cy="48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>
                      <a:latin typeface="Proxima Nova"/>
                      <a:ea typeface="Proxima Nova"/>
                      <a:cs typeface="Proxima Nova"/>
                      <a:sym typeface="Proxima Nova"/>
                    </a:rPr>
                    <a:t>Charlie</a:t>
                  </a:r>
                  <a:endParaRPr sz="1800">
                    <a:latin typeface="Proxima Nova"/>
                    <a:ea typeface="Proxima Nova"/>
                    <a:cs typeface="Proxima Nova"/>
                    <a:sym typeface="Proxima Nova"/>
                  </a:endParaRPr>
                </a:p>
              </p:txBody>
            </p:sp>
            <p:grpSp>
              <p:nvGrpSpPr>
                <p:cNvPr id="340" name="Shape 340"/>
                <p:cNvGrpSpPr/>
                <p:nvPr/>
              </p:nvGrpSpPr>
              <p:grpSpPr>
                <a:xfrm>
                  <a:off x="5681775" y="2050300"/>
                  <a:ext cx="603200" cy="1497100"/>
                  <a:chOff x="2839450" y="2559325"/>
                  <a:chExt cx="603200" cy="1497100"/>
                </a:xfrm>
              </p:grpSpPr>
              <p:sp>
                <p:nvSpPr>
                  <p:cNvPr id="341" name="Shape 341"/>
                  <p:cNvSpPr txBox="1"/>
                  <p:nvPr/>
                </p:nvSpPr>
                <p:spPr>
                  <a:xfrm>
                    <a:off x="2839450" y="2559325"/>
                    <a:ext cx="601200" cy="480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800">
                        <a:latin typeface="Old Standard TT"/>
                        <a:ea typeface="Old Standard TT"/>
                        <a:cs typeface="Old Standard TT"/>
                        <a:sym typeface="Old Standard TT"/>
                      </a:rPr>
                      <a:t>$10</a:t>
                    </a:r>
                    <a:endParaRPr sz="1800">
                      <a:latin typeface="Old Standard TT"/>
                      <a:ea typeface="Old Standard TT"/>
                      <a:cs typeface="Old Standard TT"/>
                      <a:sym typeface="Old Standard TT"/>
                    </a:endParaRPr>
                  </a:p>
                </p:txBody>
              </p:sp>
              <p:sp>
                <p:nvSpPr>
                  <p:cNvPr id="342" name="Shape 342"/>
                  <p:cNvSpPr txBox="1"/>
                  <p:nvPr/>
                </p:nvSpPr>
                <p:spPr>
                  <a:xfrm>
                    <a:off x="2841450" y="3576125"/>
                    <a:ext cx="601200" cy="480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800">
                        <a:latin typeface="Old Standard TT"/>
                        <a:ea typeface="Old Standard TT"/>
                        <a:cs typeface="Old Standard TT"/>
                        <a:sym typeface="Old Standard TT"/>
                      </a:rPr>
                      <a:t>$10</a:t>
                    </a:r>
                    <a:endParaRPr sz="1800">
                      <a:latin typeface="Old Standard TT"/>
                      <a:ea typeface="Old Standard TT"/>
                      <a:cs typeface="Old Standard TT"/>
                      <a:sym typeface="Old Standard TT"/>
                    </a:endParaRPr>
                  </a:p>
                </p:txBody>
              </p:sp>
            </p:grpSp>
          </p:grpSp>
          <p:grpSp>
            <p:nvGrpSpPr>
              <p:cNvPr id="343" name="Shape 343"/>
              <p:cNvGrpSpPr/>
              <p:nvPr/>
            </p:nvGrpSpPr>
            <p:grpSpPr>
              <a:xfrm>
                <a:off x="6529088" y="2653225"/>
                <a:ext cx="1521900" cy="1405000"/>
                <a:chOff x="5705563" y="2357575"/>
                <a:chExt cx="1521900" cy="1405000"/>
              </a:xfrm>
            </p:grpSpPr>
            <p:sp>
              <p:nvSpPr>
                <p:cNvPr id="344" name="Shape 344"/>
                <p:cNvSpPr/>
                <p:nvPr/>
              </p:nvSpPr>
              <p:spPr>
                <a:xfrm>
                  <a:off x="5705563" y="2357575"/>
                  <a:ext cx="1519800" cy="400800"/>
                </a:xfrm>
                <a:prstGeom prst="ellipse">
                  <a:avLst/>
                </a:prstGeom>
                <a:solidFill>
                  <a:srgbClr val="57BB8A">
                    <a:alpha val="69020"/>
                  </a:srgbClr>
                </a:solidFill>
                <a:ln cap="flat" cmpd="sng" w="28575">
                  <a:solidFill>
                    <a:srgbClr val="008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5705563" y="3361775"/>
                  <a:ext cx="1521900" cy="400800"/>
                </a:xfrm>
                <a:prstGeom prst="ellipse">
                  <a:avLst/>
                </a:prstGeom>
                <a:solidFill>
                  <a:srgbClr val="57BB8A">
                    <a:alpha val="69020"/>
                  </a:srgbClr>
                </a:solidFill>
                <a:ln cap="flat" cmpd="sng" w="28575">
                  <a:solidFill>
                    <a:srgbClr val="008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46" name="Shape 346"/>
          <p:cNvSpPr txBox="1"/>
          <p:nvPr>
            <p:ph idx="1" type="body"/>
          </p:nvPr>
        </p:nvSpPr>
        <p:spPr>
          <a:xfrm>
            <a:off x="311700" y="2576175"/>
            <a:ext cx="5725800" cy="9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Blockchain blockchain blockchain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Blockchain blockchain (blockchain)</a:t>
            </a:r>
            <a:endParaRPr sz="2000"/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4">
            <a:alphaModFix/>
          </a:blip>
          <a:srcRect b="15150" l="15150" r="14933" t="14933"/>
          <a:stretch/>
        </p:blipFill>
        <p:spPr>
          <a:xfrm>
            <a:off x="5997775" y="2761450"/>
            <a:ext cx="514950" cy="5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Blockchain</a:t>
            </a:r>
            <a:endParaRPr sz="26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Blockchain blockchain blockchain blockchain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Blockchain blockchain blockchain</a:t>
            </a:r>
            <a:endParaRPr sz="22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Blockchain</a:t>
            </a:r>
            <a:endParaRPr sz="26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Blockchain (blockchain)</a:t>
            </a:r>
            <a:endParaRPr sz="22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Blockchain blockchain, blockchain blockchain blockchain</a:t>
            </a:r>
            <a:endParaRPr sz="20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Blockchain blockchain blockchain.</a:t>
            </a:r>
            <a:endParaRPr sz="2200"/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Blockchains</a:t>
            </a:r>
            <a:endParaRPr/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Blockchain – Bitcoin</a:t>
            </a:r>
            <a:endParaRPr/>
          </a:p>
        </p:txBody>
      </p:sp>
      <p:grpSp>
        <p:nvGrpSpPr>
          <p:cNvPr id="76" name="Shape 76"/>
          <p:cNvGrpSpPr/>
          <p:nvPr/>
        </p:nvGrpSpPr>
        <p:grpSpPr>
          <a:xfrm>
            <a:off x="3169190" y="1678310"/>
            <a:ext cx="5379460" cy="2843340"/>
            <a:chOff x="2635790" y="1678310"/>
            <a:chExt cx="5379460" cy="2843340"/>
          </a:xfrm>
        </p:grpSpPr>
        <p:cxnSp>
          <p:nvCxnSpPr>
            <p:cNvPr id="77" name="Shape 77"/>
            <p:cNvCxnSpPr>
              <a:stCxn id="78" idx="7"/>
              <a:endCxn id="79" idx="3"/>
            </p:cNvCxnSpPr>
            <p:nvPr/>
          </p:nvCxnSpPr>
          <p:spPr>
            <a:xfrm flipH="1" rot="10800000">
              <a:off x="3112535" y="2089190"/>
              <a:ext cx="1725600" cy="17691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0" name="Shape 80"/>
            <p:cNvCxnSpPr>
              <a:stCxn id="81" idx="6"/>
              <a:endCxn id="82" idx="2"/>
            </p:cNvCxnSpPr>
            <p:nvPr/>
          </p:nvCxnSpPr>
          <p:spPr>
            <a:xfrm flipH="1" rot="10800000">
              <a:off x="3654200" y="2354850"/>
              <a:ext cx="2453100" cy="516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3" name="Shape 83"/>
            <p:cNvCxnSpPr>
              <a:stCxn id="84" idx="4"/>
              <a:endCxn id="85" idx="0"/>
            </p:cNvCxnSpPr>
            <p:nvPr/>
          </p:nvCxnSpPr>
          <p:spPr>
            <a:xfrm flipH="1">
              <a:off x="5724625" y="1694025"/>
              <a:ext cx="177300" cy="21309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6" name="Shape 86"/>
            <p:cNvCxnSpPr>
              <a:stCxn id="87" idx="4"/>
              <a:endCxn id="88" idx="0"/>
            </p:cNvCxnSpPr>
            <p:nvPr/>
          </p:nvCxnSpPr>
          <p:spPr>
            <a:xfrm>
              <a:off x="4011100" y="1738500"/>
              <a:ext cx="723000" cy="18144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9" name="Shape 89"/>
            <p:cNvCxnSpPr>
              <a:stCxn id="90" idx="6"/>
              <a:endCxn id="91" idx="2"/>
            </p:cNvCxnSpPr>
            <p:nvPr/>
          </p:nvCxnSpPr>
          <p:spPr>
            <a:xfrm flipH="1" rot="10800000">
              <a:off x="4107000" y="4290050"/>
              <a:ext cx="2403000" cy="2316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92" name="Shape 92"/>
            <p:cNvCxnSpPr>
              <a:stCxn id="93" idx="6"/>
              <a:endCxn id="88" idx="2"/>
            </p:cNvCxnSpPr>
            <p:nvPr/>
          </p:nvCxnSpPr>
          <p:spPr>
            <a:xfrm>
              <a:off x="2695850" y="2917150"/>
              <a:ext cx="1832700" cy="8412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94" name="Shape 94"/>
            <p:cNvCxnSpPr>
              <a:stCxn id="85" idx="7"/>
              <a:endCxn id="95" idx="3"/>
            </p:cNvCxnSpPr>
            <p:nvPr/>
          </p:nvCxnSpPr>
          <p:spPr>
            <a:xfrm flipH="1" rot="10800000">
              <a:off x="5870060" y="2072740"/>
              <a:ext cx="1637700" cy="18123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96" name="Shape 96"/>
            <p:cNvCxnSpPr>
              <a:stCxn id="97" idx="2"/>
              <a:endCxn id="98" idx="7"/>
            </p:cNvCxnSpPr>
            <p:nvPr/>
          </p:nvCxnSpPr>
          <p:spPr>
            <a:xfrm flipH="1">
              <a:off x="7312050" y="2817438"/>
              <a:ext cx="703200" cy="5121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99" name="Shape 99"/>
            <p:cNvCxnSpPr>
              <a:stCxn id="98" idx="2"/>
              <a:endCxn id="81" idx="5"/>
            </p:cNvCxnSpPr>
            <p:nvPr/>
          </p:nvCxnSpPr>
          <p:spPr>
            <a:xfrm rot="10800000">
              <a:off x="3594000" y="2551663"/>
              <a:ext cx="3367200" cy="9231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0" name="Shape 100"/>
            <p:cNvCxnSpPr>
              <a:stCxn id="87" idx="3"/>
              <a:endCxn id="93" idx="7"/>
            </p:cNvCxnSpPr>
            <p:nvPr/>
          </p:nvCxnSpPr>
          <p:spPr>
            <a:xfrm flipH="1">
              <a:off x="2635790" y="1678310"/>
              <a:ext cx="1230000" cy="10935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1" name="Shape 101"/>
            <p:cNvCxnSpPr>
              <a:stCxn id="91" idx="0"/>
              <a:endCxn id="82" idx="4"/>
            </p:cNvCxnSpPr>
            <p:nvPr/>
          </p:nvCxnSpPr>
          <p:spPr>
            <a:xfrm rot="10800000">
              <a:off x="6312950" y="2560625"/>
              <a:ext cx="402600" cy="15240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102" name="Shape 102"/>
          <p:cNvGrpSpPr/>
          <p:nvPr/>
        </p:nvGrpSpPr>
        <p:grpSpPr>
          <a:xfrm>
            <a:off x="2818250" y="1283025"/>
            <a:ext cx="6141400" cy="3444125"/>
            <a:chOff x="2284850" y="1283025"/>
            <a:chExt cx="6141400" cy="3444125"/>
          </a:xfrm>
        </p:grpSpPr>
        <p:sp>
          <p:nvSpPr>
            <p:cNvPr id="87" name="Shape 87"/>
            <p:cNvSpPr/>
            <p:nvPr/>
          </p:nvSpPr>
          <p:spPr>
            <a:xfrm>
              <a:off x="3805600" y="132750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761725" y="379810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6961200" y="3269263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3696000" y="431615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19250" y="382485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96425" y="1283025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510050" y="4084625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777900" y="1738488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2284850" y="271165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107425" y="214950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7447675" y="172180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3243200" y="220095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8450" y="355275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015250" y="2611938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/>
        </p:nvSpPr>
        <p:spPr>
          <a:xfrm>
            <a:off x="311700" y="3146975"/>
            <a:ext cx="32082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Blockchain</a:t>
            </a:r>
            <a:endParaRPr sz="2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5225"/>
            <a:ext cx="36177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8000"/>
                </a:solidFill>
              </a:rPr>
              <a:t>Blockchain blockchain</a:t>
            </a:r>
            <a:endParaRPr sz="2200">
              <a:solidFill>
                <a:srgbClr val="008000"/>
              </a:solidFill>
            </a:endParaRPr>
          </a:p>
        </p:txBody>
      </p:sp>
      <p:grpSp>
        <p:nvGrpSpPr>
          <p:cNvPr id="105" name="Shape 105"/>
          <p:cNvGrpSpPr/>
          <p:nvPr/>
        </p:nvGrpSpPr>
        <p:grpSpPr>
          <a:xfrm>
            <a:off x="2818250" y="1283025"/>
            <a:ext cx="6141400" cy="3444125"/>
            <a:chOff x="2284850" y="1283025"/>
            <a:chExt cx="6141400" cy="3444125"/>
          </a:xfrm>
        </p:grpSpPr>
        <p:sp>
          <p:nvSpPr>
            <p:cNvPr id="106" name="Shape 106"/>
            <p:cNvSpPr/>
            <p:nvPr/>
          </p:nvSpPr>
          <p:spPr>
            <a:xfrm>
              <a:off x="3805600" y="1327500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2761725" y="3798100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6961200" y="3269263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B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3696000" y="4316150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J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5519250" y="3824850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M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5696425" y="1283025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G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6510050" y="4084625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H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4777900" y="1738488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I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2284850" y="2711650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D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6107425" y="2149500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7447675" y="1721800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F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3243200" y="2200950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L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4528450" y="3552750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C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8015250" y="2611938"/>
              <a:ext cx="411000" cy="411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K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639413"/>
            <a:ext cx="34149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8000"/>
                </a:solidFill>
              </a:rPr>
              <a:t>  blockchain </a:t>
            </a:r>
            <a:r>
              <a:rPr i="1" lang="en" sz="2200">
                <a:solidFill>
                  <a:srgbClr val="008000"/>
                </a:solidFill>
              </a:rPr>
              <a:t>blockchain</a:t>
            </a:r>
            <a:endParaRPr i="1" sz="2200">
              <a:solidFill>
                <a:srgbClr val="008000"/>
              </a:solidFill>
            </a:endParaRPr>
          </a:p>
        </p:txBody>
      </p:sp>
      <p:grpSp>
        <p:nvGrpSpPr>
          <p:cNvPr id="121" name="Shape 121"/>
          <p:cNvGrpSpPr/>
          <p:nvPr/>
        </p:nvGrpSpPr>
        <p:grpSpPr>
          <a:xfrm>
            <a:off x="3428571" y="1666326"/>
            <a:ext cx="5000300" cy="2904920"/>
            <a:chOff x="3199971" y="1666326"/>
            <a:chExt cx="5000300" cy="2904920"/>
          </a:xfrm>
        </p:grpSpPr>
        <p:grpSp>
          <p:nvGrpSpPr>
            <p:cNvPr id="122" name="Shape 122"/>
            <p:cNvGrpSpPr/>
            <p:nvPr/>
          </p:nvGrpSpPr>
          <p:grpSpPr>
            <a:xfrm rot="-543040">
              <a:off x="4935680" y="4088656"/>
              <a:ext cx="601853" cy="437978"/>
              <a:chOff x="4930335" y="4031322"/>
              <a:chExt cx="601884" cy="438000"/>
            </a:xfrm>
          </p:grpSpPr>
          <p:pic>
            <p:nvPicPr>
              <p:cNvPr descr="Btc-sans-brown.png" id="123" name="Shape 1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248857">
                <a:off x="5393550" y="4177957"/>
                <a:ext cx="132248" cy="1823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" name="Shape 124"/>
              <p:cNvSpPr txBox="1"/>
              <p:nvPr/>
            </p:nvSpPr>
            <p:spPr>
              <a:xfrm rot="250457">
                <a:off x="4944208" y="4049394"/>
                <a:ext cx="511056" cy="401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0.5</a:t>
                </a:r>
                <a:endParaRPr sz="1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25" name="Shape 125"/>
            <p:cNvGrpSpPr/>
            <p:nvPr/>
          </p:nvGrpSpPr>
          <p:grpSpPr>
            <a:xfrm rot="1008244">
              <a:off x="5272154" y="2607147"/>
              <a:ext cx="382574" cy="402000"/>
              <a:chOff x="5143500" y="4051063"/>
              <a:chExt cx="382574" cy="402000"/>
            </a:xfrm>
          </p:grpSpPr>
          <p:pic>
            <p:nvPicPr>
              <p:cNvPr descr="Btc-sans-brown.png" id="126" name="Shape 1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93825" y="4160900"/>
                <a:ext cx="132249" cy="182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7" name="Shape 127"/>
              <p:cNvSpPr txBox="1"/>
              <p:nvPr/>
            </p:nvSpPr>
            <p:spPr>
              <a:xfrm>
                <a:off x="5143500" y="4051063"/>
                <a:ext cx="311700" cy="40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5</a:t>
                </a:r>
                <a:endParaRPr sz="1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28" name="Shape 128"/>
            <p:cNvGrpSpPr/>
            <p:nvPr/>
          </p:nvGrpSpPr>
          <p:grpSpPr>
            <a:xfrm rot="-135829">
              <a:off x="5293165" y="2029326"/>
              <a:ext cx="575404" cy="401992"/>
              <a:chOff x="4950659" y="4051052"/>
              <a:chExt cx="575415" cy="402000"/>
            </a:xfrm>
          </p:grpSpPr>
          <p:pic>
            <p:nvPicPr>
              <p:cNvPr descr="Btc-sans-brown.png" id="129" name="Shape 1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93825" y="4160900"/>
                <a:ext cx="132249" cy="182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0" name="Shape 130"/>
              <p:cNvSpPr txBox="1"/>
              <p:nvPr/>
            </p:nvSpPr>
            <p:spPr>
              <a:xfrm>
                <a:off x="4950659" y="4051052"/>
                <a:ext cx="504300" cy="40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1.5</a:t>
                </a:r>
                <a:endParaRPr sz="1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31" name="Shape 131"/>
            <p:cNvGrpSpPr/>
            <p:nvPr/>
          </p:nvGrpSpPr>
          <p:grpSpPr>
            <a:xfrm rot="-2474487">
              <a:off x="3285021" y="1857146"/>
              <a:ext cx="382554" cy="401980"/>
              <a:chOff x="5143500" y="4051063"/>
              <a:chExt cx="382574" cy="402000"/>
            </a:xfrm>
          </p:grpSpPr>
          <p:pic>
            <p:nvPicPr>
              <p:cNvPr descr="Btc-sans-brown.png" id="132" name="Shape 1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93825" y="4160900"/>
                <a:ext cx="132249" cy="182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3" name="Shape 133"/>
              <p:cNvSpPr txBox="1"/>
              <p:nvPr/>
            </p:nvSpPr>
            <p:spPr>
              <a:xfrm>
                <a:off x="5143500" y="4051063"/>
                <a:ext cx="311700" cy="40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</a:t>
                </a:r>
                <a:endParaRPr sz="1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34" name="Shape 134"/>
            <p:cNvGrpSpPr/>
            <p:nvPr/>
          </p:nvGrpSpPr>
          <p:grpSpPr>
            <a:xfrm rot="-2700000">
              <a:off x="3894195" y="2736377"/>
              <a:ext cx="382570" cy="401996"/>
              <a:chOff x="5143500" y="4051063"/>
              <a:chExt cx="382574" cy="402000"/>
            </a:xfrm>
          </p:grpSpPr>
          <p:pic>
            <p:nvPicPr>
              <p:cNvPr descr="Btc-sans-brown.png" id="135" name="Shape 13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93825" y="4160900"/>
                <a:ext cx="132249" cy="182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Shape 136"/>
              <p:cNvSpPr txBox="1"/>
              <p:nvPr/>
            </p:nvSpPr>
            <p:spPr>
              <a:xfrm>
                <a:off x="5143500" y="4051063"/>
                <a:ext cx="311700" cy="40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</a:t>
                </a:r>
                <a:endParaRPr sz="1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37" name="Shape 137"/>
            <p:cNvGrpSpPr/>
            <p:nvPr/>
          </p:nvGrpSpPr>
          <p:grpSpPr>
            <a:xfrm rot="-1913545">
              <a:off x="7740402" y="2713729"/>
              <a:ext cx="382555" cy="401980"/>
              <a:chOff x="5020255" y="4044219"/>
              <a:chExt cx="382574" cy="402000"/>
            </a:xfrm>
          </p:grpSpPr>
          <p:pic>
            <p:nvPicPr>
              <p:cNvPr descr="Btc-sans-brown.png" id="138" name="Shape 1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270580" y="4154057"/>
                <a:ext cx="132249" cy="182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9" name="Shape 139"/>
              <p:cNvSpPr txBox="1"/>
              <p:nvPr/>
            </p:nvSpPr>
            <p:spPr>
              <a:xfrm>
                <a:off x="5020255" y="4044219"/>
                <a:ext cx="311700" cy="40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</a:t>
                </a:r>
                <a:endParaRPr sz="1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0" name="Shape 140"/>
            <p:cNvGrpSpPr/>
            <p:nvPr/>
          </p:nvGrpSpPr>
          <p:grpSpPr>
            <a:xfrm rot="-2836407">
              <a:off x="6847788" y="2356129"/>
              <a:ext cx="585184" cy="402000"/>
              <a:chOff x="4940890" y="4051051"/>
              <a:chExt cx="585184" cy="402000"/>
            </a:xfrm>
          </p:grpSpPr>
          <p:pic>
            <p:nvPicPr>
              <p:cNvPr descr="Btc-sans-brown.png" id="141" name="Shape 14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93825" y="4160900"/>
                <a:ext cx="132249" cy="182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2" name="Shape 142"/>
              <p:cNvSpPr txBox="1"/>
              <p:nvPr/>
            </p:nvSpPr>
            <p:spPr>
              <a:xfrm>
                <a:off x="4940890" y="4051051"/>
                <a:ext cx="514200" cy="40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2.5</a:t>
                </a:r>
                <a:endParaRPr sz="1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3" name="Shape 143"/>
            <p:cNvGrpSpPr/>
            <p:nvPr/>
          </p:nvGrpSpPr>
          <p:grpSpPr>
            <a:xfrm rot="1476112">
              <a:off x="3392145" y="2804088"/>
              <a:ext cx="382564" cy="401990"/>
              <a:chOff x="5143500" y="4051063"/>
              <a:chExt cx="382574" cy="402000"/>
            </a:xfrm>
          </p:grpSpPr>
          <p:pic>
            <p:nvPicPr>
              <p:cNvPr descr="Btc-sans-brown.png" id="144" name="Shape 14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93825" y="4160900"/>
                <a:ext cx="132249" cy="182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5" name="Shape 145"/>
              <p:cNvSpPr txBox="1"/>
              <p:nvPr/>
            </p:nvSpPr>
            <p:spPr>
              <a:xfrm>
                <a:off x="5143500" y="4051063"/>
                <a:ext cx="311700" cy="40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  <a:endParaRPr sz="1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6" name="Shape 146"/>
            <p:cNvGrpSpPr/>
            <p:nvPr/>
          </p:nvGrpSpPr>
          <p:grpSpPr>
            <a:xfrm rot="330527">
              <a:off x="6058147" y="2607142"/>
              <a:ext cx="382581" cy="402007"/>
              <a:chOff x="5143500" y="4051063"/>
              <a:chExt cx="382574" cy="402000"/>
            </a:xfrm>
          </p:grpSpPr>
          <p:pic>
            <p:nvPicPr>
              <p:cNvPr descr="Btc-sans-brown.png" id="147" name="Shape 14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93825" y="4160900"/>
                <a:ext cx="132249" cy="182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8" name="Shape 148"/>
              <p:cNvSpPr txBox="1"/>
              <p:nvPr/>
            </p:nvSpPr>
            <p:spPr>
              <a:xfrm>
                <a:off x="5143500" y="4051063"/>
                <a:ext cx="311700" cy="40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  <a:endParaRPr sz="1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 rot="-1221896">
              <a:off x="4345145" y="1753407"/>
              <a:ext cx="572673" cy="402002"/>
              <a:chOff x="4956675" y="4039495"/>
              <a:chExt cx="572670" cy="402000"/>
            </a:xfrm>
          </p:grpSpPr>
          <p:pic>
            <p:nvPicPr>
              <p:cNvPr descr="Btc-sans-brown.png" id="150" name="Shape 15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97096" y="4152088"/>
                <a:ext cx="132249" cy="182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1" name="Shape 151"/>
              <p:cNvSpPr txBox="1"/>
              <p:nvPr/>
            </p:nvSpPr>
            <p:spPr>
              <a:xfrm>
                <a:off x="4956675" y="4039495"/>
                <a:ext cx="502800" cy="40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3.5</a:t>
                </a:r>
                <a:endParaRPr sz="1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2" name="Shape 152"/>
            <p:cNvGrpSpPr/>
            <p:nvPr/>
          </p:nvGrpSpPr>
          <p:grpSpPr>
            <a:xfrm rot="-854431">
              <a:off x="6903814" y="3591352"/>
              <a:ext cx="382585" cy="402012"/>
              <a:chOff x="5143500" y="4051063"/>
              <a:chExt cx="382574" cy="402000"/>
            </a:xfrm>
          </p:grpSpPr>
          <p:pic>
            <p:nvPicPr>
              <p:cNvPr descr="Btc-sans-brown.png" id="153" name="Shape 15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93825" y="4160900"/>
                <a:ext cx="132249" cy="182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4" name="Shape 154"/>
              <p:cNvSpPr txBox="1"/>
              <p:nvPr/>
            </p:nvSpPr>
            <p:spPr>
              <a:xfrm>
                <a:off x="5143500" y="4051063"/>
                <a:ext cx="311700" cy="40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</a:t>
                </a:r>
                <a:endParaRPr sz="1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55" name="Shape 155"/>
          <p:cNvSpPr txBox="1"/>
          <p:nvPr/>
        </p:nvSpPr>
        <p:spPr>
          <a:xfrm rot="-304">
            <a:off x="3604150" y="2085217"/>
            <a:ext cx="3387900" cy="929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Blockchain, blockchain, blockchain</a:t>
            </a:r>
            <a:endParaRPr b="1" sz="2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Blockchain</a:t>
            </a:r>
            <a:r>
              <a:rPr lang="en"/>
              <a:t> – Zcash</a:t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311700" y="3131975"/>
            <a:ext cx="350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Blockchain blockchain</a:t>
            </a:r>
            <a:endParaRPr sz="2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blockchain…</a:t>
            </a:r>
            <a:endParaRPr sz="2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442075"/>
            <a:ext cx="47142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8000"/>
                </a:solidFill>
              </a:rPr>
              <a:t>Blockchain blockchain blockchain</a:t>
            </a:r>
            <a:endParaRPr sz="2200">
              <a:solidFill>
                <a:srgbClr val="008000"/>
              </a:solidFill>
            </a:endParaRPr>
          </a:p>
        </p:txBody>
      </p:sp>
      <p:grpSp>
        <p:nvGrpSpPr>
          <p:cNvPr id="164" name="Shape 164"/>
          <p:cNvGrpSpPr/>
          <p:nvPr/>
        </p:nvGrpSpPr>
        <p:grpSpPr>
          <a:xfrm>
            <a:off x="4228350" y="1168925"/>
            <a:ext cx="4475175" cy="1774700"/>
            <a:chOff x="2761725" y="2952450"/>
            <a:chExt cx="4475175" cy="1774700"/>
          </a:xfrm>
        </p:grpSpPr>
        <p:sp>
          <p:nvSpPr>
            <p:cNvPr id="165" name="Shape 165"/>
            <p:cNvSpPr/>
            <p:nvPr/>
          </p:nvSpPr>
          <p:spPr>
            <a:xfrm>
              <a:off x="4083250" y="295245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761725" y="379810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6334900" y="363430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B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3696000" y="431615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J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5305763" y="3820125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M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961225" y="3241938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G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5905075" y="4149775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H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4391975" y="3511938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I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3338975" y="3873225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D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5632150" y="3269275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515925" y="310095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F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3672250" y="3385150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L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4607625" y="4126875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C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6825900" y="4050713"/>
              <a:ext cx="411000" cy="411000"/>
            </a:xfrm>
            <a:prstGeom prst="ellipse">
              <a:avLst/>
            </a:prstGeom>
            <a:noFill/>
            <a:ln cap="flat" cmpd="sng" w="381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rPr>
                <a:t>K</a:t>
              </a:r>
              <a:endParaRPr sz="120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4210688" y="3067975"/>
            <a:ext cx="4510500" cy="1663200"/>
            <a:chOff x="4209525" y="1147225"/>
            <a:chExt cx="4510500" cy="1663200"/>
          </a:xfrm>
        </p:grpSpPr>
        <p:grpSp>
          <p:nvGrpSpPr>
            <p:cNvPr id="180" name="Shape 180"/>
            <p:cNvGrpSpPr/>
            <p:nvPr/>
          </p:nvGrpSpPr>
          <p:grpSpPr>
            <a:xfrm>
              <a:off x="4209525" y="1147225"/>
              <a:ext cx="2212225" cy="415800"/>
              <a:chOff x="5675100" y="1303525"/>
              <a:chExt cx="2212225" cy="415800"/>
            </a:xfrm>
          </p:grpSpPr>
          <p:cxnSp>
            <p:nvCxnSpPr>
              <p:cNvPr id="181" name="Shape 181"/>
              <p:cNvCxnSpPr/>
              <p:nvPr/>
            </p:nvCxnSpPr>
            <p:spPr>
              <a:xfrm>
                <a:off x="6042325" y="1573525"/>
                <a:ext cx="14778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182" name="Shape 182"/>
              <p:cNvSpPr txBox="1"/>
              <p:nvPr/>
            </p:nvSpPr>
            <p:spPr>
              <a:xfrm>
                <a:off x="5675100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3" name="Shape 183"/>
              <p:cNvSpPr txBox="1"/>
              <p:nvPr/>
            </p:nvSpPr>
            <p:spPr>
              <a:xfrm>
                <a:off x="7520125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84" name="Shape 184"/>
              <p:cNvGrpSpPr/>
              <p:nvPr/>
            </p:nvGrpSpPr>
            <p:grpSpPr>
              <a:xfrm>
                <a:off x="6493750" y="1303525"/>
                <a:ext cx="422531" cy="270000"/>
                <a:chOff x="6436625" y="1303525"/>
                <a:chExt cx="422531" cy="270000"/>
              </a:xfrm>
            </p:grpSpPr>
            <p:sp>
              <p:nvSpPr>
                <p:cNvPr id="185" name="Shape 185"/>
                <p:cNvSpPr txBox="1"/>
                <p:nvPr/>
              </p:nvSpPr>
              <p:spPr>
                <a:xfrm>
                  <a:off x="6436625" y="1303525"/>
                  <a:ext cx="367200" cy="27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lt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??</a:t>
                  </a:r>
                  <a:endParaRPr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descr="Btc-sans-brown.png" id="186" name="Shape 18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726912" y="1347371"/>
                  <a:ext cx="132244" cy="182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87" name="Shape 187"/>
            <p:cNvGrpSpPr/>
            <p:nvPr/>
          </p:nvGrpSpPr>
          <p:grpSpPr>
            <a:xfrm>
              <a:off x="4209525" y="1563025"/>
              <a:ext cx="2212225" cy="415800"/>
              <a:chOff x="5675100" y="1303525"/>
              <a:chExt cx="2212225" cy="415800"/>
            </a:xfrm>
          </p:grpSpPr>
          <p:cxnSp>
            <p:nvCxnSpPr>
              <p:cNvPr id="188" name="Shape 188"/>
              <p:cNvCxnSpPr/>
              <p:nvPr/>
            </p:nvCxnSpPr>
            <p:spPr>
              <a:xfrm>
                <a:off x="6042325" y="1573525"/>
                <a:ext cx="14778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189" name="Shape 189"/>
              <p:cNvSpPr txBox="1"/>
              <p:nvPr/>
            </p:nvSpPr>
            <p:spPr>
              <a:xfrm>
                <a:off x="5675100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0" name="Shape 190"/>
              <p:cNvSpPr txBox="1"/>
              <p:nvPr/>
            </p:nvSpPr>
            <p:spPr>
              <a:xfrm>
                <a:off x="7520125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91" name="Shape 191"/>
              <p:cNvGrpSpPr/>
              <p:nvPr/>
            </p:nvGrpSpPr>
            <p:grpSpPr>
              <a:xfrm>
                <a:off x="6493750" y="1303525"/>
                <a:ext cx="422531" cy="270000"/>
                <a:chOff x="6436625" y="1303525"/>
                <a:chExt cx="422531" cy="270000"/>
              </a:xfrm>
            </p:grpSpPr>
            <p:sp>
              <p:nvSpPr>
                <p:cNvPr id="192" name="Shape 192"/>
                <p:cNvSpPr txBox="1"/>
                <p:nvPr/>
              </p:nvSpPr>
              <p:spPr>
                <a:xfrm>
                  <a:off x="6436625" y="1303525"/>
                  <a:ext cx="367200" cy="27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lt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??</a:t>
                  </a:r>
                  <a:endParaRPr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descr="Btc-sans-brown.png" id="193" name="Shape 19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726912" y="1347371"/>
                  <a:ext cx="132244" cy="182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94" name="Shape 194"/>
            <p:cNvGrpSpPr/>
            <p:nvPr/>
          </p:nvGrpSpPr>
          <p:grpSpPr>
            <a:xfrm>
              <a:off x="4209525" y="1978825"/>
              <a:ext cx="2212225" cy="415800"/>
              <a:chOff x="5675100" y="1303525"/>
              <a:chExt cx="2212225" cy="415800"/>
            </a:xfrm>
          </p:grpSpPr>
          <p:cxnSp>
            <p:nvCxnSpPr>
              <p:cNvPr id="195" name="Shape 195"/>
              <p:cNvCxnSpPr/>
              <p:nvPr/>
            </p:nvCxnSpPr>
            <p:spPr>
              <a:xfrm>
                <a:off x="6042325" y="1573525"/>
                <a:ext cx="14778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196" name="Shape 196"/>
              <p:cNvSpPr txBox="1"/>
              <p:nvPr/>
            </p:nvSpPr>
            <p:spPr>
              <a:xfrm>
                <a:off x="5675100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7" name="Shape 197"/>
              <p:cNvSpPr txBox="1"/>
              <p:nvPr/>
            </p:nvSpPr>
            <p:spPr>
              <a:xfrm>
                <a:off x="7520125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98" name="Shape 198"/>
              <p:cNvGrpSpPr/>
              <p:nvPr/>
            </p:nvGrpSpPr>
            <p:grpSpPr>
              <a:xfrm>
                <a:off x="6493750" y="1303525"/>
                <a:ext cx="422531" cy="270000"/>
                <a:chOff x="6436625" y="1303525"/>
                <a:chExt cx="422531" cy="270000"/>
              </a:xfrm>
            </p:grpSpPr>
            <p:sp>
              <p:nvSpPr>
                <p:cNvPr id="199" name="Shape 199"/>
                <p:cNvSpPr txBox="1"/>
                <p:nvPr/>
              </p:nvSpPr>
              <p:spPr>
                <a:xfrm>
                  <a:off x="6436625" y="1303525"/>
                  <a:ext cx="367200" cy="27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lt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??</a:t>
                  </a:r>
                  <a:endParaRPr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descr="Btc-sans-brown.png" id="200" name="Shape 20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726912" y="1347371"/>
                  <a:ext cx="132244" cy="182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01" name="Shape 201"/>
            <p:cNvGrpSpPr/>
            <p:nvPr/>
          </p:nvGrpSpPr>
          <p:grpSpPr>
            <a:xfrm>
              <a:off x="4209525" y="2394625"/>
              <a:ext cx="2212225" cy="415800"/>
              <a:chOff x="5675100" y="1303525"/>
              <a:chExt cx="2212225" cy="415800"/>
            </a:xfrm>
          </p:grpSpPr>
          <p:cxnSp>
            <p:nvCxnSpPr>
              <p:cNvPr id="202" name="Shape 202"/>
              <p:cNvCxnSpPr/>
              <p:nvPr/>
            </p:nvCxnSpPr>
            <p:spPr>
              <a:xfrm>
                <a:off x="6042325" y="1573525"/>
                <a:ext cx="14778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203" name="Shape 203"/>
              <p:cNvSpPr txBox="1"/>
              <p:nvPr/>
            </p:nvSpPr>
            <p:spPr>
              <a:xfrm>
                <a:off x="5675100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4" name="Shape 204"/>
              <p:cNvSpPr txBox="1"/>
              <p:nvPr/>
            </p:nvSpPr>
            <p:spPr>
              <a:xfrm>
                <a:off x="7520125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05" name="Shape 205"/>
              <p:cNvGrpSpPr/>
              <p:nvPr/>
            </p:nvGrpSpPr>
            <p:grpSpPr>
              <a:xfrm>
                <a:off x="6493750" y="1303525"/>
                <a:ext cx="422531" cy="270000"/>
                <a:chOff x="6436625" y="1303525"/>
                <a:chExt cx="422531" cy="270000"/>
              </a:xfrm>
            </p:grpSpPr>
            <p:sp>
              <p:nvSpPr>
                <p:cNvPr id="206" name="Shape 206"/>
                <p:cNvSpPr txBox="1"/>
                <p:nvPr/>
              </p:nvSpPr>
              <p:spPr>
                <a:xfrm>
                  <a:off x="6436625" y="1303525"/>
                  <a:ext cx="367200" cy="27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lt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??</a:t>
                  </a:r>
                  <a:endParaRPr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descr="Btc-sans-brown.png" id="207" name="Shape 20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726912" y="1347371"/>
                  <a:ext cx="132244" cy="182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08" name="Shape 208"/>
            <p:cNvGrpSpPr/>
            <p:nvPr/>
          </p:nvGrpSpPr>
          <p:grpSpPr>
            <a:xfrm>
              <a:off x="6507800" y="1147225"/>
              <a:ext cx="2212225" cy="415800"/>
              <a:chOff x="5675100" y="1303525"/>
              <a:chExt cx="2212225" cy="415800"/>
            </a:xfrm>
          </p:grpSpPr>
          <p:cxnSp>
            <p:nvCxnSpPr>
              <p:cNvPr id="209" name="Shape 209"/>
              <p:cNvCxnSpPr/>
              <p:nvPr/>
            </p:nvCxnSpPr>
            <p:spPr>
              <a:xfrm>
                <a:off x="6042325" y="1573525"/>
                <a:ext cx="14778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210" name="Shape 210"/>
              <p:cNvSpPr txBox="1"/>
              <p:nvPr/>
            </p:nvSpPr>
            <p:spPr>
              <a:xfrm>
                <a:off x="5675100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1" name="Shape 211"/>
              <p:cNvSpPr txBox="1"/>
              <p:nvPr/>
            </p:nvSpPr>
            <p:spPr>
              <a:xfrm>
                <a:off x="7520125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12" name="Shape 212"/>
              <p:cNvGrpSpPr/>
              <p:nvPr/>
            </p:nvGrpSpPr>
            <p:grpSpPr>
              <a:xfrm>
                <a:off x="6493750" y="1303525"/>
                <a:ext cx="422531" cy="270000"/>
                <a:chOff x="6436625" y="1303525"/>
                <a:chExt cx="422531" cy="270000"/>
              </a:xfrm>
            </p:grpSpPr>
            <p:sp>
              <p:nvSpPr>
                <p:cNvPr id="213" name="Shape 213"/>
                <p:cNvSpPr txBox="1"/>
                <p:nvPr/>
              </p:nvSpPr>
              <p:spPr>
                <a:xfrm>
                  <a:off x="6436625" y="1303525"/>
                  <a:ext cx="367200" cy="27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lt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??</a:t>
                  </a:r>
                  <a:endParaRPr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descr="Btc-sans-brown.png" id="214" name="Shape 214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726912" y="1347371"/>
                  <a:ext cx="132244" cy="182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5" name="Shape 215"/>
            <p:cNvGrpSpPr/>
            <p:nvPr/>
          </p:nvGrpSpPr>
          <p:grpSpPr>
            <a:xfrm>
              <a:off x="6507800" y="1563025"/>
              <a:ext cx="2212225" cy="415800"/>
              <a:chOff x="5675100" y="1303525"/>
              <a:chExt cx="2212225" cy="415800"/>
            </a:xfrm>
          </p:grpSpPr>
          <p:cxnSp>
            <p:nvCxnSpPr>
              <p:cNvPr id="216" name="Shape 216"/>
              <p:cNvCxnSpPr/>
              <p:nvPr/>
            </p:nvCxnSpPr>
            <p:spPr>
              <a:xfrm>
                <a:off x="6042325" y="1573525"/>
                <a:ext cx="14778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217" name="Shape 217"/>
              <p:cNvSpPr txBox="1"/>
              <p:nvPr/>
            </p:nvSpPr>
            <p:spPr>
              <a:xfrm>
                <a:off x="5675100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8" name="Shape 218"/>
              <p:cNvSpPr txBox="1"/>
              <p:nvPr/>
            </p:nvSpPr>
            <p:spPr>
              <a:xfrm>
                <a:off x="7520125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19" name="Shape 219"/>
              <p:cNvGrpSpPr/>
              <p:nvPr/>
            </p:nvGrpSpPr>
            <p:grpSpPr>
              <a:xfrm>
                <a:off x="6493750" y="1303525"/>
                <a:ext cx="422531" cy="270000"/>
                <a:chOff x="6436625" y="1303525"/>
                <a:chExt cx="422531" cy="270000"/>
              </a:xfrm>
            </p:grpSpPr>
            <p:sp>
              <p:nvSpPr>
                <p:cNvPr id="220" name="Shape 220"/>
                <p:cNvSpPr txBox="1"/>
                <p:nvPr/>
              </p:nvSpPr>
              <p:spPr>
                <a:xfrm>
                  <a:off x="6436625" y="1303525"/>
                  <a:ext cx="367200" cy="27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lt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??</a:t>
                  </a:r>
                  <a:endParaRPr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descr="Btc-sans-brown.png" id="221" name="Shape 221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726912" y="1347371"/>
                  <a:ext cx="132244" cy="182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22" name="Shape 222"/>
            <p:cNvGrpSpPr/>
            <p:nvPr/>
          </p:nvGrpSpPr>
          <p:grpSpPr>
            <a:xfrm>
              <a:off x="6507800" y="1978825"/>
              <a:ext cx="2212225" cy="415800"/>
              <a:chOff x="5675100" y="1303525"/>
              <a:chExt cx="2212225" cy="415800"/>
            </a:xfrm>
          </p:grpSpPr>
          <p:cxnSp>
            <p:nvCxnSpPr>
              <p:cNvPr id="223" name="Shape 223"/>
              <p:cNvCxnSpPr/>
              <p:nvPr/>
            </p:nvCxnSpPr>
            <p:spPr>
              <a:xfrm>
                <a:off x="6042325" y="1573525"/>
                <a:ext cx="14778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224" name="Shape 224"/>
              <p:cNvSpPr txBox="1"/>
              <p:nvPr/>
            </p:nvSpPr>
            <p:spPr>
              <a:xfrm>
                <a:off x="5675100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5" name="Shape 225"/>
              <p:cNvSpPr txBox="1"/>
              <p:nvPr/>
            </p:nvSpPr>
            <p:spPr>
              <a:xfrm>
                <a:off x="7520125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26" name="Shape 226"/>
              <p:cNvGrpSpPr/>
              <p:nvPr/>
            </p:nvGrpSpPr>
            <p:grpSpPr>
              <a:xfrm>
                <a:off x="6493750" y="1303525"/>
                <a:ext cx="422531" cy="270000"/>
                <a:chOff x="6436625" y="1303525"/>
                <a:chExt cx="422531" cy="270000"/>
              </a:xfrm>
            </p:grpSpPr>
            <p:sp>
              <p:nvSpPr>
                <p:cNvPr id="227" name="Shape 227"/>
                <p:cNvSpPr txBox="1"/>
                <p:nvPr/>
              </p:nvSpPr>
              <p:spPr>
                <a:xfrm>
                  <a:off x="6436625" y="1303525"/>
                  <a:ext cx="367200" cy="27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lt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??</a:t>
                  </a:r>
                  <a:endParaRPr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descr="Btc-sans-brown.png" id="228" name="Shape 22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726912" y="1347371"/>
                  <a:ext cx="132244" cy="182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29" name="Shape 229"/>
            <p:cNvGrpSpPr/>
            <p:nvPr/>
          </p:nvGrpSpPr>
          <p:grpSpPr>
            <a:xfrm>
              <a:off x="6507800" y="2394625"/>
              <a:ext cx="2212225" cy="415800"/>
              <a:chOff x="5675100" y="1303525"/>
              <a:chExt cx="2212225" cy="415800"/>
            </a:xfrm>
          </p:grpSpPr>
          <p:cxnSp>
            <p:nvCxnSpPr>
              <p:cNvPr id="230" name="Shape 230"/>
              <p:cNvCxnSpPr/>
              <p:nvPr/>
            </p:nvCxnSpPr>
            <p:spPr>
              <a:xfrm>
                <a:off x="6042325" y="1573525"/>
                <a:ext cx="14778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231" name="Shape 231"/>
              <p:cNvSpPr txBox="1"/>
              <p:nvPr/>
            </p:nvSpPr>
            <p:spPr>
              <a:xfrm>
                <a:off x="5675100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2" name="Shape 232"/>
              <p:cNvSpPr txBox="1"/>
              <p:nvPr/>
            </p:nvSpPr>
            <p:spPr>
              <a:xfrm>
                <a:off x="7520125" y="1427725"/>
                <a:ext cx="3672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8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??</a:t>
                </a:r>
                <a:endParaRPr>
                  <a:solidFill>
                    <a:srgbClr val="008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33" name="Shape 233"/>
              <p:cNvGrpSpPr/>
              <p:nvPr/>
            </p:nvGrpSpPr>
            <p:grpSpPr>
              <a:xfrm>
                <a:off x="6493750" y="1303525"/>
                <a:ext cx="422531" cy="270000"/>
                <a:chOff x="6436625" y="1303525"/>
                <a:chExt cx="422531" cy="270000"/>
              </a:xfrm>
            </p:grpSpPr>
            <p:sp>
              <p:nvSpPr>
                <p:cNvPr id="234" name="Shape 234"/>
                <p:cNvSpPr txBox="1"/>
                <p:nvPr/>
              </p:nvSpPr>
              <p:spPr>
                <a:xfrm>
                  <a:off x="6436625" y="1303525"/>
                  <a:ext cx="367200" cy="27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lt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??</a:t>
                  </a:r>
                  <a:endParaRPr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descr="Btc-sans-brown.png" id="235" name="Shape 235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726912" y="1347371"/>
                  <a:ext cx="132244" cy="182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236" name="Shape 236"/>
          <p:cNvSpPr txBox="1"/>
          <p:nvPr/>
        </p:nvSpPr>
        <p:spPr>
          <a:xfrm rot="-1152026">
            <a:off x="4256206" y="3294322"/>
            <a:ext cx="3855888" cy="87485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Blockchain blockchain blockchain!</a:t>
            </a:r>
            <a:endParaRPr b="1" sz="2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38" name="Shape 238"/>
          <p:cNvSpPr txBox="1"/>
          <p:nvPr/>
        </p:nvSpPr>
        <p:spPr>
          <a:xfrm rot="517345">
            <a:off x="3819855" y="1476485"/>
            <a:ext cx="2587343" cy="87478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Blockchain!</a:t>
            </a:r>
            <a:endParaRPr b="1" sz="2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311700" y="3809925"/>
            <a:ext cx="350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…blockchain blockchain blockchain</a:t>
            </a:r>
            <a:endParaRPr sz="2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Shape 240"/>
          <p:cNvSpPr txBox="1"/>
          <p:nvPr/>
        </p:nvSpPr>
        <p:spPr>
          <a:xfrm rot="-1090269">
            <a:off x="1017465" y="2338657"/>
            <a:ext cx="2163495" cy="51533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Blockchain!</a:t>
            </a:r>
            <a:endParaRPr b="1" sz="2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311700" y="1225225"/>
            <a:ext cx="37086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Chicken chicken chicken</a:t>
            </a:r>
            <a:endParaRPr sz="2200"/>
          </a:p>
        </p:txBody>
      </p:sp>
      <p:sp>
        <p:nvSpPr>
          <p:cNvPr id="246" name="Shape 24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Blockchain</a:t>
            </a:r>
            <a:r>
              <a:rPr lang="en"/>
              <a:t> – Chicken</a:t>
            </a:r>
            <a:endParaRPr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797325"/>
            <a:ext cx="35613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008000"/>
                </a:solidFill>
              </a:rPr>
              <a:t>Chicken chicken</a:t>
            </a:r>
            <a:endParaRPr sz="2200">
              <a:solidFill>
                <a:srgbClr val="008000"/>
              </a:solidFill>
            </a:endParaRP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2369425"/>
            <a:ext cx="3282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lt2"/>
                </a:solidFill>
              </a:rPr>
              <a:t>Chicken chicken chicken </a:t>
            </a:r>
            <a:r>
              <a:rPr b="1" lang="en" sz="2200">
                <a:solidFill>
                  <a:schemeClr val="lt2"/>
                </a:solidFill>
              </a:rPr>
              <a:t>blockchain</a:t>
            </a:r>
            <a:r>
              <a:rPr lang="en" sz="2200">
                <a:solidFill>
                  <a:schemeClr val="lt2"/>
                </a:solidFill>
              </a:rPr>
              <a:t>!</a:t>
            </a:r>
            <a:endParaRPr i="1" sz="2200">
              <a:solidFill>
                <a:schemeClr val="lt2"/>
              </a:solidFill>
            </a:endParaRPr>
          </a:p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809" y="1147225"/>
            <a:ext cx="3387704" cy="380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Blockchains</a:t>
            </a:r>
            <a:endParaRPr/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>
                <a:solidFill>
                  <a:srgbClr val="0000FF"/>
                </a:solidFill>
              </a:rPr>
              <a:t>Blockchain-blockchain</a:t>
            </a:r>
            <a:r>
              <a:rPr lang="en" sz="2400"/>
              <a:t> blockchain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>
                <a:solidFill>
                  <a:srgbClr val="0000FF"/>
                </a:solidFill>
              </a:rPr>
              <a:t>Blockchain</a:t>
            </a:r>
            <a:r>
              <a:rPr lang="en" sz="2400"/>
              <a:t> blockchain blockchain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>
                <a:solidFill>
                  <a:srgbClr val="0000FF"/>
                </a:solidFill>
              </a:rPr>
              <a:t>Blockchain</a:t>
            </a:r>
            <a:r>
              <a:rPr lang="en" sz="2400"/>
              <a:t> blockchain</a:t>
            </a:r>
            <a:endParaRPr sz="20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Blockchain</a:t>
            </a:r>
            <a:r>
              <a:rPr lang="en" sz="2400"/>
              <a:t> </a:t>
            </a:r>
            <a:r>
              <a:rPr b="1" lang="en" sz="2400">
                <a:solidFill>
                  <a:srgbClr val="0000FF"/>
                </a:solidFill>
              </a:rPr>
              <a:t>blockchain</a:t>
            </a:r>
            <a:endParaRPr sz="2400"/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311700" y="1225225"/>
            <a:ext cx="3819900" cy="1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Blockchain blockchain</a:t>
            </a:r>
            <a:endParaRPr sz="21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rgbClr val="008000"/>
                </a:solidFill>
              </a:rPr>
              <a:t>Blockchain</a:t>
            </a:r>
            <a:endParaRPr sz="2100">
              <a:solidFill>
                <a:srgbClr val="008000"/>
              </a:solidFill>
            </a:endParaRP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2402725"/>
            <a:ext cx="3819900" cy="21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Blockchain</a:t>
            </a:r>
            <a:endParaRPr sz="2100"/>
          </a:p>
          <a:p>
            <a:pPr indent="0" lvl="0" marL="45720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/>
              <a:t>Blockchain blockchain blockchain blockchain</a:t>
            </a:r>
            <a:endParaRPr sz="1900"/>
          </a:p>
        </p:txBody>
      </p:sp>
      <p:sp>
        <p:nvSpPr>
          <p:cNvPr id="264" name="Shape 26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Blockchain – Blockchain</a:t>
            </a:r>
            <a:endParaRPr/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809" y="1147225"/>
            <a:ext cx="3387704" cy="38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4838897" y="1113750"/>
            <a:ext cx="1998000" cy="16623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Blockchains</a:t>
            </a:r>
            <a:r>
              <a:rPr lang="en"/>
              <a:t> – Blockchain</a:t>
            </a:r>
            <a:endParaRPr/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Blockchain blockchain</a:t>
            </a:r>
            <a:endParaRPr sz="24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Blockchain!</a:t>
            </a:r>
            <a:endParaRPr sz="20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Blockchain blockchain blockchain</a:t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Blockchain-blockchains blockchain</a:t>
            </a:r>
            <a:endParaRPr sz="24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Blockchain blockchain blockchain blockchain</a:t>
            </a:r>
            <a:endParaRPr sz="2000"/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1327750" y="3886225"/>
            <a:ext cx="6488400" cy="567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2400"/>
              <a:t>Blockchain blockchain blockchain (chicken)</a:t>
            </a:r>
            <a:endParaRPr b="1" i="1"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</a:t>
            </a:r>
            <a:endParaRPr/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Blockchain 👍</a:t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Blockchain 👍</a:t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Blockchain 👍</a:t>
            </a:r>
            <a:endParaRPr sz="2400"/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